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340" r:id="rId17"/>
    <p:sldId id="272" r:id="rId18"/>
    <p:sldId id="273" r:id="rId19"/>
    <p:sldId id="274" r:id="rId20"/>
    <p:sldId id="339" r:id="rId21"/>
    <p:sldId id="275" r:id="rId22"/>
    <p:sldId id="338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47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05" r:id="rId51"/>
    <p:sldId id="306" r:id="rId52"/>
    <p:sldId id="308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41" r:id="rId64"/>
    <p:sldId id="320" r:id="rId65"/>
    <p:sldId id="318" r:id="rId66"/>
    <p:sldId id="344" r:id="rId67"/>
    <p:sldId id="322" r:id="rId68"/>
    <p:sldId id="345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42" r:id="rId77"/>
    <p:sldId id="330" r:id="rId78"/>
    <p:sldId id="331" r:id="rId79"/>
    <p:sldId id="332" r:id="rId80"/>
    <p:sldId id="333" r:id="rId81"/>
    <p:sldId id="334" r:id="rId82"/>
    <p:sldId id="335" r:id="rId83"/>
    <p:sldId id="343" r:id="rId84"/>
    <p:sldId id="336" r:id="rId8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937"/>
    <a:srgbClr val="4F81BD"/>
    <a:srgbClr val="EC6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8"/>
    <p:restoredTop sz="94641"/>
  </p:normalViewPr>
  <p:slideViewPr>
    <p:cSldViewPr snapToGrid="0" snapToObjects="1">
      <p:cViewPr>
        <p:scale>
          <a:sx n="61" d="100"/>
          <a:sy n="61" d="100"/>
        </p:scale>
        <p:origin x="1483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06T13:19:54.247" idx="1">
    <p:pos x="6000" y="0"/>
    <p:text>Replace with a new simplified figure, on the website and here
-Lyubomir Penev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Do these slides indicate that the author does NOT get paid?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There is an arrow missing on the Open Access slide (second Reader down)</a:t>
            </a:r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19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My suggested heading would be “Background to Pensoft”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4912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For presentation, the bullet point Dissemination should be within the box.</a:t>
            </a:r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text Research Ideas and Outcomes should be re-formatted to be within the text box.</a:t>
            </a:r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My comment as a viewer </a:t>
            </a:r>
            <a:r>
              <a:rPr lang="en-US"/>
              <a:t>- this slide is very “flat” and does not attract attention.</a:t>
            </a: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items are rather indistinct and the accompanying text is too small. Would it be possible to highlight the items with more colour so that they stand out more?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320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Could a word be added after Step 1 to say what it is?</a:t>
            </a:r>
          </a:p>
        </p:txBody>
      </p:sp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Step 2 - add word to describe what it is.</a:t>
            </a:r>
          </a:p>
        </p:txBody>
      </p:sp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Step 3 - add word to describe what it is.</a:t>
            </a:r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In first box left “External data source (e.g. repository or CMS)”</a:t>
            </a:r>
          </a:p>
        </p:txBody>
      </p:sp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Suggest a heading for this slide such as “Example of Data Paper”</a:t>
            </a:r>
          </a:p>
        </p:txBody>
      </p:sp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Text box should be adjusted for the text.</a:t>
            </a:r>
          </a:p>
        </p:txBody>
      </p:sp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Best to have all the bullet points within the box.</a:t>
            </a:r>
          </a:p>
        </p:txBody>
      </p:sp>
      <p:sp>
        <p:nvSpPr>
          <p:cNvPr id="664" name="Shape 6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1" name="Shape 6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As previously, should this be What is Open Science? (2)</a:t>
            </a:r>
          </a:p>
        </p:txBody>
      </p:sp>
      <p:sp>
        <p:nvSpPr>
          <p:cNvPr id="687" name="Shape 6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1399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Slide 1?</a:t>
            </a:r>
          </a:p>
        </p:txBody>
      </p:sp>
      <p:sp>
        <p:nvSpPr>
          <p:cNvPr id="695" name="Shape 6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Maybe “Collaboration rather than competition”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As the following slide has the same title, should this be What is Open Science (1)</a:t>
            </a:r>
          </a:p>
        </p:txBody>
      </p:sp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Slide 1?</a:t>
            </a:r>
          </a:p>
        </p:txBody>
      </p:sp>
      <p:sp>
        <p:nvSpPr>
          <p:cNvPr id="695" name="Shape 6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2725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text Research Ideas and Outcomes should be re-formatted to be within the text box.</a:t>
            </a:r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4289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SDGs - is a definition needed?</a:t>
            </a:r>
          </a:p>
        </p:txBody>
      </p:sp>
      <p:sp>
        <p:nvSpPr>
          <p:cNvPr id="728" name="Shape 7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>
                <a:solidFill>
                  <a:srgbClr val="FF0000"/>
                </a:solidFill>
              </a:rPr>
              <a:t>Congratulations! (Editor’s note only)</a:t>
            </a:r>
          </a:p>
        </p:txBody>
      </p:sp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 assume the word was meant to be “Community”?</a:t>
            </a:r>
          </a:p>
        </p:txBody>
      </p:sp>
      <p:sp>
        <p:nvSpPr>
          <p:cNvPr id="753" name="Shape 7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Heading for this slide?</a:t>
            </a:r>
          </a:p>
        </p:txBody>
      </p:sp>
      <p:sp>
        <p:nvSpPr>
          <p:cNvPr id="765" name="Shape 7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Heading for this slide?</a:t>
            </a:r>
          </a:p>
        </p:txBody>
      </p:sp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Heading for this slide?</a:t>
            </a:r>
          </a:p>
        </p:txBody>
      </p:sp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67113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Shape 7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77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3" name="Shape 7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information extracted in an enhanced publication is still “locked up” in individual XML files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individual queries possible with a complicated language XPATH, requiring in-depth knowledge of the structure of the XML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store the information in a database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Merging information from multiple publications and sources together allowing richer queries and easier reuse.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SzPct val="25000"/>
              <a:buNone/>
            </a:pP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Shape 7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79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6" name="Shape 8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Shape 8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80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5733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Should the sub-title be “Tree of RDF named graphs” or “Three RDF named graphs”?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For presentation purposes, the three boxes for info under nanopublication could be adjusted to make them a similar size.</a:t>
            </a:r>
          </a:p>
        </p:txBody>
      </p:sp>
      <p:sp>
        <p:nvSpPr>
          <p:cNvPr id="826" name="Shape 8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82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Should the sub-title be “Tree of RDF named graphs” or “Three RDF named graphs”?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For presentation purposes, the three boxes for info under nanopublication could be adjusted to make them a similar size.</a:t>
            </a:r>
          </a:p>
        </p:txBody>
      </p:sp>
      <p:sp>
        <p:nvSpPr>
          <p:cNvPr id="826" name="Shape 8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83</a:t>
            </a:fld>
            <a:endParaRPr lang="en-US"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610713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5" name="Shape 8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arrows need to be re-positioned so as not to overlap the text (I’ve done one as an example).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If possible, the text should be positioned in one line for each arrow. </a:t>
            </a:r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zookeys\SEMANTIC%20WEB\Nixonia%20XML%20sample\112-2702-1-PB_nlmTaxPub.xml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tiff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12" Type="http://schemas.openxmlformats.org/officeDocument/2006/relationships/image" Target="../media/image5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em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emf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emf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emf"/><Relationship Id="rId22" Type="http://schemas.openxmlformats.org/officeDocument/2006/relationships/image" Target="../media/image2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tiff"/><Relationship Id="rId5" Type="http://schemas.openxmlformats.org/officeDocument/2006/relationships/image" Target="../media/image101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1.jpg"/><Relationship Id="rId7" Type="http://schemas.openxmlformats.org/officeDocument/2006/relationships/image" Target="../media/image114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g"/><Relationship Id="rId5" Type="http://schemas.openxmlformats.org/officeDocument/2006/relationships/image" Target="../media/image78.jpe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QKp4Ttpemw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7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4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tiff"/><Relationship Id="rId5" Type="http://schemas.openxmlformats.org/officeDocument/2006/relationships/image" Target="../media/image3.emf"/><Relationship Id="rId4" Type="http://schemas.openxmlformats.org/officeDocument/2006/relationships/image" Target="../media/image7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tiff"/><Relationship Id="rId5" Type="http://schemas.openxmlformats.org/officeDocument/2006/relationships/image" Target="../media/image3.emf"/><Relationship Id="rId4" Type="http://schemas.openxmlformats.org/officeDocument/2006/relationships/image" Target="../media/image7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70.jpg"/><Relationship Id="rId7" Type="http://schemas.openxmlformats.org/officeDocument/2006/relationships/image" Target="../media/image144.tif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10" Type="http://schemas.openxmlformats.org/officeDocument/2006/relationships/image" Target="../media/image147.emf"/><Relationship Id="rId4" Type="http://schemas.openxmlformats.org/officeDocument/2006/relationships/image" Target="../media/image3.emf"/><Relationship Id="rId9" Type="http://schemas.openxmlformats.org/officeDocument/2006/relationships/image" Target="../media/image146.jp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48.jpg"/><Relationship Id="rId7" Type="http://schemas.openxmlformats.org/officeDocument/2006/relationships/image" Target="../media/image140.tif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jpeg"/><Relationship Id="rId5" Type="http://schemas.openxmlformats.org/officeDocument/2006/relationships/image" Target="../media/image2.png"/><Relationship Id="rId4" Type="http://schemas.openxmlformats.org/officeDocument/2006/relationships/image" Target="../media/image149.png"/><Relationship Id="rId9" Type="http://schemas.openxmlformats.org/officeDocument/2006/relationships/image" Target="../media/image15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205"/>
            <a:ext cx="9144000" cy="3596640"/>
          </a:xfrm>
          <a:prstGeom prst="rect">
            <a:avLst/>
          </a:prstGeom>
        </p:spPr>
      </p:pic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111661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Open Access to </a:t>
            </a:r>
            <a:b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800" i="0" u="none" strike="noStrike" cap="none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Open Science </a:t>
            </a:r>
            <a:b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the </a:t>
            </a:r>
            <a:r>
              <a:rPr lang="en-US" sz="48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V</a:t>
            </a:r>
            <a: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iewpoint </a:t>
            </a:r>
            <a:b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of a </a:t>
            </a:r>
            <a:r>
              <a:rPr lang="en-US" sz="48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cholarly </a:t>
            </a:r>
            <a:r>
              <a:rPr lang="en-US" sz="48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r>
              <a:rPr lang="en-US" sz="480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ublisher</a:t>
            </a:r>
          </a:p>
        </p:txBody>
      </p:sp>
      <p:sp>
        <p:nvSpPr>
          <p:cNvPr id="91" name="Shape 91"/>
          <p:cNvSpPr/>
          <p:nvPr/>
        </p:nvSpPr>
        <p:spPr>
          <a:xfrm>
            <a:off x="0" y="387301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Lyubomir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Penev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Bulgarian Academy of Sciences &amp;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Pensoft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Publishers, Sofia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endParaRPr lang="en-US" sz="1600" b="0" i="0" u="none" strike="noStrike" cap="none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0" y="6290310"/>
            <a:ext cx="9144000" cy="3128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iDiv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, Leipzig, 15 Feb 2017</a:t>
            </a:r>
          </a:p>
        </p:txBody>
      </p:sp>
      <p:cxnSp>
        <p:nvCxnSpPr>
          <p:cNvPr id="94" name="Shape 94"/>
          <p:cNvCxnSpPr/>
          <p:nvPr/>
        </p:nvCxnSpPr>
        <p:spPr>
          <a:xfrm>
            <a:off x="0" y="6093198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96" name="Shape 9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7279" y="6093198"/>
            <a:ext cx="1566888" cy="7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36" y="5317119"/>
            <a:ext cx="1244528" cy="26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4" y="6197340"/>
            <a:ext cx="1446803" cy="5219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09816"/>
          </a:xfrm>
          <a:prstGeom prst="rect">
            <a:avLst/>
          </a:prstGeom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389712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6000" b="0" i="0" u="none" strike="noStrike" cap="none" dirty="0" err="1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Moderni</a:t>
            </a:r>
            <a:r>
              <a:rPr lang="en-US" sz="6000" dirty="0" err="1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="0" i="0" u="none" strike="noStrike" cap="none" dirty="0" err="1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</a:t>
            </a:r>
            <a:r>
              <a:rPr lang="en-US" sz="6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en-US" sz="6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6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or</a:t>
            </a:r>
            <a:br>
              <a:rPr lang="en-US" sz="60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60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perish!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17160"/>
            <a:ext cx="50217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506412" y="517160"/>
            <a:ext cx="3637588" cy="0"/>
          </a:xfrm>
          <a:prstGeom prst="line">
            <a:avLst/>
          </a:prstGeom>
          <a:ln w="9525" cap="rnd">
            <a:solidFill>
              <a:schemeClr val="bg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21185" y="173504"/>
            <a:ext cx="6472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Publisher’s 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ilemma</a:t>
            </a:r>
            <a:b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br>
              <a:rPr lang="en-US" sz="4000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4700" y="3004822"/>
            <a:ext cx="1707864" cy="1311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585984" y="3897122"/>
            <a:ext cx="417171" cy="1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588" y="1478986"/>
            <a:ext cx="1868824" cy="1434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3999" cy="118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251085" y="144688"/>
            <a:ext cx="9144001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In the beginning was the Open Access…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0" y="2178708"/>
            <a:ext cx="9143999" cy="689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87E0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Access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59567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395086" y="675667"/>
            <a:ext cx="93133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97" y="1328182"/>
            <a:ext cx="294405" cy="47431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4518" y="4816249"/>
            <a:ext cx="0" cy="496451"/>
          </a:xfrm>
          <a:prstGeom prst="line">
            <a:avLst/>
          </a:prstGeom>
          <a:ln w="38100">
            <a:solidFill>
              <a:schemeClr val="bg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675508" y="1995126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616240" y="5312700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616241" y="3650461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16240" y="5558773"/>
            <a:ext cx="379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SzPct val="25000"/>
            </a:pP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Science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16240" y="3864691"/>
            <a:ext cx="3792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buClr>
                <a:srgbClr val="404040"/>
              </a:buClr>
              <a:buSzPct val="25000"/>
            </a:pP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Data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574519" y="3154010"/>
            <a:ext cx="0" cy="496451"/>
          </a:xfrm>
          <a:prstGeom prst="line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-106003" y="257354"/>
            <a:ext cx="9144000" cy="95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implistic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iew on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ccess</a:t>
            </a:r>
          </a:p>
        </p:txBody>
      </p:sp>
      <p:sp>
        <p:nvSpPr>
          <p:cNvPr id="204" name="Shape 204"/>
          <p:cNvSpPr/>
          <p:nvPr/>
        </p:nvSpPr>
        <p:spPr>
          <a:xfrm>
            <a:off x="0" y="5914969"/>
            <a:ext cx="4580467" cy="3769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Traditional publishing </a:t>
            </a:r>
          </a:p>
        </p:txBody>
      </p:sp>
      <p:sp>
        <p:nvSpPr>
          <p:cNvPr id="11" name="Shape 204"/>
          <p:cNvSpPr/>
          <p:nvPr/>
        </p:nvSpPr>
        <p:spPr>
          <a:xfrm>
            <a:off x="4563533" y="5914969"/>
            <a:ext cx="4580467" cy="3769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Open access publishing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35192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8351520" y="735191"/>
            <a:ext cx="792480" cy="1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0" y="1267968"/>
            <a:ext cx="9144000" cy="5590032"/>
          </a:xfrm>
          <a:prstGeom prst="rect">
            <a:avLst/>
          </a:prstGeom>
          <a:solidFill>
            <a:srgbClr val="E95E59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993" y="1723221"/>
            <a:ext cx="8391524" cy="4739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268224" y="204311"/>
            <a:ext cx="9144000" cy="9105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Open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ccess PDF: Nice, but not enough!</a:t>
            </a:r>
          </a:p>
        </p:txBody>
      </p:sp>
      <p:pic>
        <p:nvPicPr>
          <p:cNvPr id="214" name="Shape 2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6993" y="2597983"/>
            <a:ext cx="8391524" cy="25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/>
          <p:nvPr/>
        </p:nvSpPr>
        <p:spPr>
          <a:xfrm>
            <a:off x="485810" y="2645835"/>
            <a:ext cx="858591" cy="309093"/>
          </a:xfrm>
          <a:prstGeom prst="rect">
            <a:avLst/>
          </a:prstGeom>
          <a:gradFill>
            <a:gsLst>
              <a:gs pos="0">
                <a:srgbClr val="9BBB59">
                  <a:alpha val="15686"/>
                </a:srgbClr>
              </a:gs>
              <a:gs pos="100000">
                <a:srgbClr val="9BBB59">
                  <a:alpha val="15686"/>
                </a:srgbClr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368784" y="2645833"/>
            <a:ext cx="835583" cy="309093"/>
          </a:xfrm>
          <a:prstGeom prst="rect">
            <a:avLst/>
          </a:prstGeom>
          <a:solidFill>
            <a:srgbClr val="00B0F0">
              <a:alpha val="14901"/>
            </a:srgbClr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2228749" y="2645835"/>
            <a:ext cx="2176530" cy="309093"/>
          </a:xfrm>
          <a:prstGeom prst="rect">
            <a:avLst/>
          </a:prstGeom>
          <a:solidFill>
            <a:schemeClr val="accent6">
              <a:alpha val="14901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4493286" y="2645834"/>
            <a:ext cx="620332" cy="309093"/>
          </a:xfrm>
          <a:prstGeom prst="rect">
            <a:avLst/>
          </a:prstGeom>
          <a:gradFill>
            <a:gsLst>
              <a:gs pos="0">
                <a:srgbClr val="E36C09">
                  <a:alpha val="14901"/>
                </a:srgbClr>
              </a:gs>
              <a:gs pos="100000">
                <a:srgbClr val="E36C09">
                  <a:alpha val="14901"/>
                </a:srgbClr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485810" y="2954927"/>
            <a:ext cx="7113430" cy="309093"/>
          </a:xfrm>
          <a:prstGeom prst="rect">
            <a:avLst/>
          </a:prstGeom>
          <a:gradFill>
            <a:gsLst>
              <a:gs pos="0">
                <a:srgbClr val="9BBB59">
                  <a:alpha val="15686"/>
                </a:srgbClr>
              </a:gs>
              <a:gs pos="100000">
                <a:srgbClr val="9BBB59">
                  <a:alpha val="15686"/>
                </a:srgbClr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485810" y="3703912"/>
            <a:ext cx="1506828" cy="309093"/>
          </a:xfrm>
          <a:prstGeom prst="rect">
            <a:avLst/>
          </a:prstGeom>
          <a:gradFill>
            <a:gsLst>
              <a:gs pos="0">
                <a:srgbClr val="9BBB59">
                  <a:alpha val="15686"/>
                </a:srgbClr>
              </a:gs>
              <a:gs pos="100000">
                <a:srgbClr val="9BBB59">
                  <a:alpha val="15686"/>
                </a:srgbClr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3569698" y="3714642"/>
            <a:ext cx="1835841" cy="309093"/>
          </a:xfrm>
          <a:prstGeom prst="rect">
            <a:avLst/>
          </a:prstGeom>
          <a:gradFill>
            <a:gsLst>
              <a:gs pos="0">
                <a:srgbClr val="9BBB59">
                  <a:alpha val="15686"/>
                </a:srgbClr>
              </a:gs>
              <a:gs pos="100000">
                <a:srgbClr val="9BBB59">
                  <a:alpha val="15686"/>
                </a:srgbClr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2039861" y="3714643"/>
            <a:ext cx="1493949" cy="309093"/>
          </a:xfrm>
          <a:prstGeom prst="rect">
            <a:avLst/>
          </a:prstGeom>
          <a:gradFill>
            <a:gsLst>
              <a:gs pos="0">
                <a:srgbClr val="9BBB59">
                  <a:alpha val="15686"/>
                </a:srgbClr>
              </a:gs>
              <a:gs pos="100000">
                <a:srgbClr val="9BBB59">
                  <a:alpha val="15686"/>
                </a:srgbClr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9567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Image result for image for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image for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428" y="1900903"/>
            <a:ext cx="879294" cy="938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  <p:bldP spid="217" grpId="0" animBg="1"/>
      <p:bldP spid="218" grpId="0" animBg="1"/>
      <p:bldP spid="220" grpId="0" animBg="1"/>
      <p:bldP spid="221" grpId="0" animBg="1"/>
      <p:bldP spid="2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609600" y="184683"/>
            <a:ext cx="9144000" cy="12363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PDF/paper is an </a:t>
            </a: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mpediment! </a:t>
            </a:r>
            <a:b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(even if they are </a:t>
            </a: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ccess)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06536"/>
            <a:ext cx="50217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5000"/>
          </a:schemeClr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2"/>
          <p:cNvSpPr/>
          <p:nvPr/>
        </p:nvSpPr>
        <p:spPr>
          <a:xfrm>
            <a:off x="0" y="1480087"/>
            <a:ext cx="9144000" cy="536335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6154"/>
            <a:ext cx="9144000" cy="3596640"/>
          </a:xfrm>
          <a:prstGeom prst="rect">
            <a:avLst/>
          </a:prstGeom>
        </p:spPr>
      </p:pic>
      <p:sp>
        <p:nvSpPr>
          <p:cNvPr id="15" name="Shape 172"/>
          <p:cNvSpPr/>
          <p:nvPr/>
        </p:nvSpPr>
        <p:spPr>
          <a:xfrm>
            <a:off x="0" y="2777489"/>
            <a:ext cx="9144000" cy="635936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11430000" y="1052762"/>
            <a:ext cx="9144000" cy="5402282"/>
          </a:xfrm>
          <a:prstGeom prst="rect">
            <a:avLst/>
          </a:prstGeom>
          <a:solidFill>
            <a:srgbClr val="6ADBCE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3424" y="4481165"/>
            <a:ext cx="5914835" cy="1895251"/>
          </a:xfrm>
          <a:prstGeom prst="roundRect">
            <a:avLst/>
          </a:prstGeom>
          <a:solidFill>
            <a:srgbClr val="6ADBCE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587514" y="284255"/>
            <a:ext cx="9144000" cy="977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</a:t>
            </a:r>
            <a:r>
              <a:rPr lang="en-US" sz="3800" b="0" i="0" u="none" strike="noStrike" cap="none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3800" b="0" i="0" u="none" strike="noStrike" cap="none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XML</a:t>
            </a:r>
            <a:r>
              <a:rPr lang="en-US" sz="3800" b="0" i="0" u="none" strike="noStrike" cap="none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3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as the first step to</a:t>
            </a:r>
            <a:br>
              <a:rPr lang="en-US" sz="3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3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open content</a:t>
            </a:r>
          </a:p>
        </p:txBody>
      </p:sp>
      <p:pic>
        <p:nvPicPr>
          <p:cNvPr id="236" name="Shape 2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76237" y="1707967"/>
            <a:ext cx="8391524" cy="25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465137" y="4718304"/>
            <a:ext cx="5913122" cy="14645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&lt;taxon-name-part taxon-name-part-type="</a:t>
            </a:r>
            <a:r>
              <a:rPr lang="en-US" sz="1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genus</a:t>
            </a:r>
            <a:r>
              <a:rPr lang="en-US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"&gt;</a:t>
            </a:r>
            <a:r>
              <a:rPr lang="en-US" sz="10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Nixonia</a:t>
            </a:r>
            <a:r>
              <a:rPr lang="en-US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&lt;/taxon-name-part&gt; </a:t>
            </a:r>
          </a:p>
          <a:p>
            <a:pPr marL="742950" marR="0" lvl="1" indent="-7429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&lt;taxon-name-part taxon-name-part-type="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species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"&gt;</a:t>
            </a:r>
            <a:r>
              <a:rPr lang="en-US" sz="1000" b="1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masneri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&lt;/taxon-name-part&gt; </a:t>
            </a:r>
          </a:p>
          <a:p>
            <a:pPr marL="742950" marR="0" lvl="1" indent="-7429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&lt;/taxon-name&gt;</a:t>
            </a:r>
          </a:p>
          <a:p>
            <a:pPr marL="742950" marR="0" lvl="1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sng" strike="noStrike" cap="none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-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&lt;taxon-author&gt;</a:t>
            </a:r>
          </a:p>
          <a:p>
            <a:pPr marL="742950" marR="0" lvl="1" indent="-7429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&lt;string-name&gt;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van </a:t>
            </a:r>
            <a:r>
              <a:rPr lang="en-US" sz="1000" b="1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Noort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&amp; Johnson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&lt;/string-name&gt; </a:t>
            </a:r>
          </a:p>
          <a:p>
            <a:pPr marL="742950" marR="0" lvl="1" indent="-7429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&lt;/taxon-author&gt;</a:t>
            </a:r>
          </a:p>
          <a:p>
            <a:pPr marL="742950" marR="0" lvl="1" indent="-7429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&lt;taxon-status&gt;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sp. n.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&lt;/taxon-status&gt; </a:t>
            </a:r>
          </a:p>
          <a:p>
            <a:pPr marL="742950" marR="0" lvl="1" indent="-7429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&lt;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xref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Figures 1A-F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&lt;/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xref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 a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6237" y="1707965"/>
            <a:ext cx="5488115" cy="364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6991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6870526" y="582857"/>
            <a:ext cx="2273474" cy="4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502170" y="52567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6000" b="0" i="0" u="none" strike="noStrike" cap="none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Why do </a:t>
            </a:r>
            <a:r>
              <a:rPr lang="en-US" sz="6000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</a:rPr>
              <a:t>XML </a:t>
            </a:r>
            <a:r>
              <a:rPr lang="en-US" sz="6000" b="0" i="0" u="none" strike="noStrike" cap="none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markup?</a:t>
            </a:r>
            <a:r>
              <a:rPr lang="en-US" sz="6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en-US" sz="6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6000" b="0" i="0" u="none" strike="noStrike" cap="none" dirty="0">
              <a:solidFill>
                <a:srgbClr val="E95E59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17160"/>
            <a:ext cx="50217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973455" y="581815"/>
            <a:ext cx="2318327" cy="0"/>
          </a:xfrm>
          <a:prstGeom prst="line">
            <a:avLst/>
          </a:prstGeom>
          <a:ln w="9525" cap="rnd">
            <a:solidFill>
              <a:schemeClr val="bg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21185" y="173504"/>
            <a:ext cx="6472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Frequently Asked Question</a:t>
            </a:r>
            <a:b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br>
              <a:rPr lang="en-US" sz="4000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4700" y="3004822"/>
            <a:ext cx="1707864" cy="1311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585984" y="3897122"/>
            <a:ext cx="417171" cy="139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39" y="1123863"/>
            <a:ext cx="3044141" cy="38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8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0" y="838013"/>
            <a:ext cx="9153981" cy="6019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-1649217" y="87446"/>
            <a:ext cx="9153981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Automated mapping</a:t>
            </a:r>
          </a:p>
        </p:txBody>
      </p:sp>
      <p:pic>
        <p:nvPicPr>
          <p:cNvPr id="279" name="Shape 2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40" y="838012"/>
            <a:ext cx="7415499" cy="6047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427174"/>
            <a:ext cx="701269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135765" y="427178"/>
            <a:ext cx="4008236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47218" y="-2164366"/>
            <a:ext cx="8229600" cy="1165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Taxon</a:t>
            </a:r>
            <a:r>
              <a:rPr lang="en-US"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profile in real time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-1133605" y="116594"/>
            <a:ext cx="9524980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spc="-8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Species Profiles on the Fly (1)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81" y="885089"/>
            <a:ext cx="9143999" cy="5936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/>
          <p:cNvCxnSpPr/>
          <p:nvPr/>
        </p:nvCxnSpPr>
        <p:spPr>
          <a:xfrm>
            <a:off x="0" y="466225"/>
            <a:ext cx="447218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6670905" y="466225"/>
            <a:ext cx="2473095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052020" y="5845665"/>
            <a:ext cx="719328" cy="2072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42279"/>
            <a:ext cx="9144000" cy="61157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85" y="742279"/>
            <a:ext cx="8619910" cy="61157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07136" y="4206240"/>
            <a:ext cx="719328" cy="2072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hape 286"/>
          <p:cNvSpPr txBox="1"/>
          <p:nvPr/>
        </p:nvSpPr>
        <p:spPr>
          <a:xfrm>
            <a:off x="-1133605" y="116594"/>
            <a:ext cx="9524980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spc="-8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Species Profiles on the Fly (2)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466225"/>
            <a:ext cx="447218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6670905" y="466225"/>
            <a:ext cx="2473095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60453" y="1"/>
            <a:ext cx="9144000" cy="1075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9166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Some facts about </a:t>
            </a:r>
            <a:r>
              <a:rPr lang="en-US" sz="4000" b="0" i="0" u="none" strike="noStrike" cap="none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Pensoft</a:t>
            </a:r>
            <a:endParaRPr lang="en-US" sz="4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pic>
        <p:nvPicPr>
          <p:cNvPr id="103" name="Shape 103" descr="IMG_1744 copy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7550"/>
            <a:ext cx="9149158" cy="579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/>
          <p:nvPr/>
        </p:nvSpPr>
        <p:spPr>
          <a:xfrm>
            <a:off x="1151184" y="5266881"/>
            <a:ext cx="5119112" cy="9848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2D4A"/>
              </a:buClr>
              <a:buSzPct val="100000"/>
              <a:buFont typeface="Arial" charset="0"/>
              <a:buChar char="•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Founded in 1992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02D4A"/>
              </a:buClr>
              <a:buSzPct val="100000"/>
              <a:buFont typeface="Arial" charset="0"/>
              <a:buChar char="•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Headquarters in Sofia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102D4A"/>
              </a:buClr>
              <a:buSzPct val="100000"/>
              <a:buFont typeface="Arial" charset="0"/>
              <a:buChar char="•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Now 25 permanent employees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17160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03167" y="517160"/>
            <a:ext cx="2540833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 descr="zoobank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7063" y="946607"/>
            <a:ext cx="2915666" cy="6377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47" name="Shape 247"/>
          <p:cNvSpPr txBox="1"/>
          <p:nvPr/>
        </p:nvSpPr>
        <p:spPr>
          <a:xfrm>
            <a:off x="250825" y="60325"/>
            <a:ext cx="8893175" cy="590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how it started </a:t>
            </a:r>
          </a:p>
        </p:txBody>
      </p:sp>
      <p:pic>
        <p:nvPicPr>
          <p:cNvPr id="249" name="Shape 249" descr="googleearth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763" y="5175107"/>
            <a:ext cx="1699282" cy="1274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Shape 250"/>
          <p:cNvGrpSpPr/>
          <p:nvPr/>
        </p:nvGrpSpPr>
        <p:grpSpPr>
          <a:xfrm>
            <a:off x="4002086" y="2531968"/>
            <a:ext cx="1546225" cy="3371801"/>
            <a:chOff x="2520" y="1595"/>
            <a:chExt cx="974" cy="2123"/>
          </a:xfrm>
        </p:grpSpPr>
        <p:sp>
          <p:nvSpPr>
            <p:cNvPr id="252" name="Shape 252"/>
            <p:cNvSpPr txBox="1"/>
            <p:nvPr/>
          </p:nvSpPr>
          <p:spPr>
            <a:xfrm>
              <a:off x="2520" y="1595"/>
              <a:ext cx="974" cy="1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Descriptions</a:t>
              </a:r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2544" y="2577"/>
              <a:ext cx="711" cy="1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Images</a:t>
              </a:r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2520" y="3553"/>
              <a:ext cx="973" cy="16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Occurrences</a:t>
              </a:r>
              <a:endParaRPr lang="en-US" sz="11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57" name="Shape 257"/>
          <p:cNvGrpSpPr/>
          <p:nvPr/>
        </p:nvGrpSpPr>
        <p:grpSpPr>
          <a:xfrm>
            <a:off x="3938587" y="1025524"/>
            <a:ext cx="1768475" cy="1330884"/>
            <a:chOff x="2425" y="628"/>
            <a:chExt cx="974" cy="828"/>
          </a:xfrm>
        </p:grpSpPr>
        <p:sp>
          <p:nvSpPr>
            <p:cNvPr id="259" name="Shape 259"/>
            <p:cNvSpPr txBox="1"/>
            <p:nvPr/>
          </p:nvSpPr>
          <p:spPr>
            <a:xfrm>
              <a:off x="2425" y="628"/>
              <a:ext cx="974" cy="18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Nomenclature</a:t>
              </a:r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2467" y="1273"/>
              <a:ext cx="888" cy="18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b="1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Literature</a:t>
              </a:r>
            </a:p>
          </p:txBody>
        </p:sp>
      </p:grpSp>
      <p:pic>
        <p:nvPicPr>
          <p:cNvPr id="261" name="Shape 261" descr="description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2101850"/>
            <a:ext cx="3643313" cy="10921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2" name="Shape 262" descr="AustraluticaAfricana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413" y="3521075"/>
            <a:ext cx="1865312" cy="19113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3" name="Shape 263" descr="nomenclature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1323975"/>
            <a:ext cx="3600450" cy="482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4" name="Shape 264" descr="MatExe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" y="5741987"/>
            <a:ext cx="3678238" cy="6746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5" name="Shape 265" descr="palp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3522662"/>
            <a:ext cx="1714500" cy="192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07062" y="1695086"/>
            <a:ext cx="2915666" cy="56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49578" y="2401563"/>
            <a:ext cx="1073150" cy="72548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0" y="0"/>
            <a:ext cx="9144000" cy="814313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202407" y="103979"/>
            <a:ext cx="8941593" cy="584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Text is not just structured, it is machine-readable!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402" y="5489788"/>
            <a:ext cx="1672240" cy="1111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494" y="3334872"/>
            <a:ext cx="1478234" cy="369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18" y="2424959"/>
            <a:ext cx="1551476" cy="1007953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4002088" y="1512048"/>
            <a:ext cx="1412112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002088" y="3163867"/>
            <a:ext cx="1412112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002088" y="4492795"/>
            <a:ext cx="1412112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02088" y="6079329"/>
            <a:ext cx="1412112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-1560000">
            <a:off x="4099994" y="3738326"/>
            <a:ext cx="1412112" cy="0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3468" y="3921320"/>
            <a:ext cx="2913343" cy="1357257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-12700" y="416959"/>
            <a:ext cx="215107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454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0" y="279400"/>
            <a:ext cx="9144000" cy="833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All fine, but where are the data?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720733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790432" y="720733"/>
            <a:ext cx="343586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hape 326"/>
          <p:cNvSpPr/>
          <p:nvPr/>
        </p:nvSpPr>
        <p:spPr>
          <a:xfrm>
            <a:off x="-443181" y="189450"/>
            <a:ext cx="9144000" cy="6730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The (</a:t>
            </a:r>
            <a:r>
              <a:rPr lang="en-US" sz="36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mis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)fortune of research data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09066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755467" y="509066"/>
            <a:ext cx="1378551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hape 314"/>
          <p:cNvGrpSpPr/>
          <p:nvPr/>
        </p:nvGrpSpPr>
        <p:grpSpPr>
          <a:xfrm>
            <a:off x="7666407" y="3539861"/>
            <a:ext cx="1331912" cy="2081212"/>
            <a:chOff x="2209407" y="505837"/>
            <a:chExt cx="4076943" cy="6118698"/>
          </a:xfrm>
        </p:grpSpPr>
        <p:pic>
          <p:nvPicPr>
            <p:cNvPr id="9" name="Shape 315" descr="Pages from 55-Dolin_Penev_Linz_Biol_Beitr_2004.jp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407" y="505837"/>
              <a:ext cx="4076943" cy="611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316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6358" y="4786007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" name="Straight Connector 10"/>
          <p:cNvCxnSpPr/>
          <p:nvPr/>
        </p:nvCxnSpPr>
        <p:spPr>
          <a:xfrm>
            <a:off x="6810494" y="5117271"/>
            <a:ext cx="855913" cy="3369"/>
          </a:xfrm>
          <a:prstGeom prst="line">
            <a:avLst/>
          </a:prstGeom>
          <a:ln w="28575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44333" y="2573766"/>
            <a:ext cx="1769534" cy="0"/>
          </a:xfrm>
          <a:prstGeom prst="line">
            <a:avLst/>
          </a:prstGeom>
          <a:ln w="28575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404533" y="3104361"/>
            <a:ext cx="2709334" cy="1476106"/>
          </a:xfrm>
          <a:prstGeom prst="line">
            <a:avLst/>
          </a:prstGeom>
          <a:ln w="28575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161031" y="5117285"/>
            <a:ext cx="1214678" cy="107"/>
          </a:xfrm>
          <a:prstGeom prst="line">
            <a:avLst/>
          </a:prstGeom>
          <a:ln w="28575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hape 328"/>
          <p:cNvGrpSpPr/>
          <p:nvPr/>
        </p:nvGrpSpPr>
        <p:grpSpPr>
          <a:xfrm>
            <a:off x="6810494" y="1291827"/>
            <a:ext cx="2333506" cy="1712298"/>
            <a:chOff x="6689343" y="1259502"/>
            <a:chExt cx="2454656" cy="1801196"/>
          </a:xfrm>
        </p:grpSpPr>
        <p:pic>
          <p:nvPicPr>
            <p:cNvPr id="26" name="Shape 329" descr="DNA-Sequencers from Flickr 57080968.jpg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9343" y="1262812"/>
              <a:ext cx="2445854" cy="1797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330" descr="Image result for images of DNA spiral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8406082" y="1365384"/>
              <a:ext cx="843799" cy="6320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Shape 323"/>
          <p:cNvSpPr/>
          <p:nvPr/>
        </p:nvSpPr>
        <p:spPr>
          <a:xfrm>
            <a:off x="2498140" y="6188287"/>
            <a:ext cx="1497012" cy="307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</a:p>
        </p:txBody>
      </p:sp>
      <p:sp>
        <p:nvSpPr>
          <p:cNvPr id="29" name="Shape 324"/>
          <p:cNvSpPr/>
          <p:nvPr/>
        </p:nvSpPr>
        <p:spPr>
          <a:xfrm>
            <a:off x="7251997" y="6188287"/>
            <a:ext cx="1793627" cy="4510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Drawings: </a:t>
            </a:r>
            <a:r>
              <a:rPr lang="en-US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Slavena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Peneva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DNA sequencer image: Wikimedia</a:t>
            </a:r>
          </a:p>
        </p:txBody>
      </p:sp>
      <p:cxnSp>
        <p:nvCxnSpPr>
          <p:cNvPr id="19" name="Straight Connector 18"/>
          <p:cNvCxnSpPr>
            <a:endCxn id="2" idx="0"/>
          </p:cNvCxnSpPr>
          <p:nvPr/>
        </p:nvCxnSpPr>
        <p:spPr>
          <a:xfrm>
            <a:off x="1815050" y="5231554"/>
            <a:ext cx="421842" cy="683427"/>
          </a:xfrm>
          <a:prstGeom prst="line">
            <a:avLst/>
          </a:prstGeom>
          <a:ln w="28575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253805" y="5112526"/>
            <a:ext cx="1071254" cy="9733"/>
          </a:xfrm>
          <a:prstGeom prst="line">
            <a:avLst/>
          </a:prstGeom>
          <a:ln w="28575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5589" y="5914981"/>
            <a:ext cx="682606" cy="7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7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-4983"/>
            <a:ext cx="9143999" cy="118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Shape 336"/>
          <p:cNvSpPr txBox="1">
            <a:spLocks noGrp="1"/>
          </p:cNvSpPr>
          <p:nvPr>
            <p:ph type="ctrTitle"/>
          </p:nvPr>
        </p:nvSpPr>
        <p:spPr>
          <a:xfrm>
            <a:off x="46036" y="91057"/>
            <a:ext cx="9144001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Second Day:  Let data be open …</a:t>
            </a:r>
          </a:p>
        </p:txBody>
      </p:sp>
      <p:sp>
        <p:nvSpPr>
          <p:cNvPr id="12" name="Shape 193"/>
          <p:cNvSpPr txBox="1">
            <a:spLocks noGrp="1"/>
          </p:cNvSpPr>
          <p:nvPr>
            <p:ph type="subTitle" idx="1"/>
          </p:nvPr>
        </p:nvSpPr>
        <p:spPr>
          <a:xfrm>
            <a:off x="1" y="2178708"/>
            <a:ext cx="9143999" cy="689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87E0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Access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97" y="1328182"/>
            <a:ext cx="294405" cy="47431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4518" y="4816249"/>
            <a:ext cx="0" cy="496451"/>
          </a:xfrm>
          <a:prstGeom prst="line">
            <a:avLst/>
          </a:prstGeom>
          <a:ln w="38100">
            <a:solidFill>
              <a:srgbClr val="6ADBCE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675508" y="1995126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616240" y="5312700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616241" y="3650461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16240" y="5558773"/>
            <a:ext cx="379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SzPct val="25000"/>
            </a:pP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Science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16240" y="3864691"/>
            <a:ext cx="3792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buClr>
                <a:srgbClr val="404040"/>
              </a:buClr>
              <a:buSzPct val="25000"/>
            </a:pPr>
            <a:r>
              <a:rPr lang="en-US" sz="4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Data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574519" y="3154010"/>
            <a:ext cx="0" cy="496451"/>
          </a:xfrm>
          <a:prstGeom prst="line">
            <a:avLst/>
          </a:prstGeom>
          <a:ln w="38100">
            <a:solidFill>
              <a:schemeClr val="bg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585944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790432" y="585944"/>
            <a:ext cx="343586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2"/>
          <p:cNvSpPr/>
          <p:nvPr/>
        </p:nvSpPr>
        <p:spPr>
          <a:xfrm>
            <a:off x="-9982" y="1305048"/>
            <a:ext cx="9144000" cy="5664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6426"/>
            <a:ext cx="9144000" cy="3596640"/>
          </a:xfrm>
          <a:prstGeom prst="rect">
            <a:avLst/>
          </a:prstGeom>
        </p:spPr>
      </p:pic>
      <p:sp>
        <p:nvSpPr>
          <p:cNvPr id="345" name="Shape 345"/>
          <p:cNvSpPr txBox="1">
            <a:spLocks noGrp="1"/>
          </p:cNvSpPr>
          <p:nvPr>
            <p:ph type="ctrTitle"/>
          </p:nvPr>
        </p:nvSpPr>
        <p:spPr>
          <a:xfrm>
            <a:off x="604666" y="126991"/>
            <a:ext cx="9144001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How open data should look...</a:t>
            </a:r>
          </a:p>
        </p:txBody>
      </p:sp>
      <p:sp>
        <p:nvSpPr>
          <p:cNvPr id="347" name="Shape 347"/>
          <p:cNvSpPr/>
          <p:nvPr/>
        </p:nvSpPr>
        <p:spPr>
          <a:xfrm>
            <a:off x="3581199" y="6582816"/>
            <a:ext cx="5803436" cy="3000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Credit: Scottish Government, http://www.gov.scot/Publications/2016/08/5556/6 </a:t>
            </a:r>
          </a:p>
        </p:txBody>
      </p:sp>
      <p:sp>
        <p:nvSpPr>
          <p:cNvPr id="3" name="Oval 2"/>
          <p:cNvSpPr/>
          <p:nvPr/>
        </p:nvSpPr>
        <p:spPr>
          <a:xfrm>
            <a:off x="3782372" y="1589116"/>
            <a:ext cx="1579256" cy="1579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83830" y="2837516"/>
            <a:ext cx="1579256" cy="1579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10407" y="2784366"/>
            <a:ext cx="1579256" cy="1579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66880" y="4835506"/>
            <a:ext cx="1579256" cy="1579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84527" y="4835506"/>
            <a:ext cx="1579256" cy="1579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28062" y="3422292"/>
            <a:ext cx="185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5. Maintain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4671" y="5425079"/>
            <a:ext cx="185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4. Publish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42494" y="2092318"/>
            <a:ext cx="185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1. Start with</a:t>
            </a:r>
          </a:p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a plan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70529" y="3249092"/>
            <a:ext cx="185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2. Select </a:t>
            </a:r>
          </a:p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your data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97465" y="5288848"/>
            <a:ext cx="185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3. Create</a:t>
            </a:r>
          </a:p>
          <a:p>
            <a:pPr algn="ctr"/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your data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67365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Open Data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Process</a:t>
            </a:r>
          </a:p>
        </p:txBody>
      </p:sp>
      <p:sp>
        <p:nvSpPr>
          <p:cNvPr id="5" name="Right Arrow 4"/>
          <p:cNvSpPr/>
          <p:nvPr/>
        </p:nvSpPr>
        <p:spPr>
          <a:xfrm rot="19575097">
            <a:off x="3312762" y="2604396"/>
            <a:ext cx="379709" cy="3254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248725">
            <a:off x="5474107" y="2582639"/>
            <a:ext cx="379709" cy="3254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7184015">
            <a:off x="5959258" y="4427206"/>
            <a:ext cx="379709" cy="3254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4453683" y="5541823"/>
            <a:ext cx="379709" cy="3254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4462532">
            <a:off x="2956831" y="4454867"/>
            <a:ext cx="379709" cy="3254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0" y="610121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29540" y="610121"/>
            <a:ext cx="1704478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3999" cy="118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3" name="Shape 353"/>
          <p:cNvSpPr txBox="1">
            <a:spLocks noGrp="1"/>
          </p:cNvSpPr>
          <p:nvPr>
            <p:ph type="ctrTitle"/>
          </p:nvPr>
        </p:nvSpPr>
        <p:spPr>
          <a:xfrm>
            <a:off x="193730" y="162733"/>
            <a:ext cx="9144000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Four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odels of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ata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ublishing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subTitle" idx="1"/>
          </p:nvPr>
        </p:nvSpPr>
        <p:spPr>
          <a:xfrm>
            <a:off x="536620" y="1756042"/>
            <a:ext cx="8242479" cy="3893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1000"/>
              <a:buFont typeface="Arial" charset="0"/>
              <a:buChar char="•"/>
            </a:pPr>
            <a:r>
              <a:rPr lang="en-US" sz="3400" b="0" i="0" u="none" strike="noStrike" cap="none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Supplementary data files </a:t>
            </a:r>
            <a:r>
              <a:rPr lang="en-US" sz="34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published with the article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FFC000"/>
              </a:buClr>
              <a:buSzPct val="121000"/>
              <a:buFont typeface="Arial" charset="0"/>
              <a:buChar char="•"/>
            </a:pPr>
            <a:r>
              <a:rPr lang="en-US" sz="34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Data deposited in </a:t>
            </a:r>
            <a:r>
              <a:rPr lang="en-US" sz="3400" b="0" i="0" u="none" strike="noStrike" cap="none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repositories</a:t>
            </a:r>
            <a:r>
              <a:rPr lang="en-US" sz="3400" b="0" i="0" u="none" strike="noStrike" cap="none" dirty="0">
                <a:solidFill>
                  <a:srgbClr val="9933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34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and linked to the article they underpin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FFC000"/>
              </a:buClr>
              <a:buSzPct val="121000"/>
              <a:buFont typeface="Arial" charset="0"/>
              <a:buChar char="•"/>
            </a:pPr>
            <a:r>
              <a:rPr lang="en-US" sz="3400" b="0" i="0" u="none" strike="noStrike" cap="none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Data papers</a:t>
            </a:r>
            <a:r>
              <a:rPr lang="en-US" sz="34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, describing data</a:t>
            </a: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FFC000"/>
              </a:buClr>
              <a:buSzPct val="121000"/>
              <a:buFont typeface="Arial" charset="0"/>
              <a:buChar char="•"/>
            </a:pPr>
            <a:r>
              <a:rPr lang="en-US" sz="3400" b="0" i="0" u="none" strike="noStrike" cap="none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Integrated </a:t>
            </a:r>
            <a:r>
              <a:rPr lang="en-US" sz="34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data and narrative publishing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16940"/>
            <a:ext cx="395207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/>
        </p:nvSpPr>
        <p:spPr>
          <a:xfrm>
            <a:off x="0" y="0"/>
            <a:ext cx="9144000" cy="10800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Shape 360"/>
          <p:cNvSpPr txBox="1">
            <a:spLocks noGrp="1"/>
          </p:cNvSpPr>
          <p:nvPr>
            <p:ph type="ctrTitle"/>
          </p:nvPr>
        </p:nvSpPr>
        <p:spPr>
          <a:xfrm>
            <a:off x="0" y="122834"/>
            <a:ext cx="9144001" cy="957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5416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Now comes ARPHA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10121"/>
            <a:ext cx="1689315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29540" y="610121"/>
            <a:ext cx="1704478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82" y="1080095"/>
            <a:ext cx="9144000" cy="59920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34" y="1322255"/>
            <a:ext cx="7510731" cy="553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08176"/>
          </a:xfrm>
          <a:prstGeom prst="rect">
            <a:avLst/>
          </a:prstGeom>
        </p:spPr>
      </p:pic>
      <p:sp>
        <p:nvSpPr>
          <p:cNvPr id="367" name="Shape 367"/>
          <p:cNvSpPr txBox="1"/>
          <p:nvPr/>
        </p:nvSpPr>
        <p:spPr>
          <a:xfrm>
            <a:off x="475116" y="533704"/>
            <a:ext cx="9144001" cy="1049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Two</a:t>
            </a:r>
            <a:r>
              <a:rPr lang="en-US" sz="40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Journal Publishing Workflows:</a:t>
            </a:r>
          </a:p>
          <a:p>
            <a:pPr marL="0" marR="0" lvl="0" indent="0" rtl="0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ARPHA-XML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&amp; </a:t>
            </a:r>
            <a:r>
              <a:rPr lang="en-US" sz="4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ARPHA-DOC</a:t>
            </a:r>
          </a:p>
          <a:p>
            <a:pPr marL="0" marR="0" lvl="0" indent="0" rtl="0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65103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609308" y="765103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2"/>
          <p:cNvSpPr/>
          <p:nvPr/>
        </p:nvSpPr>
        <p:spPr>
          <a:xfrm>
            <a:off x="0" y="1148473"/>
            <a:ext cx="9144000" cy="5664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8938"/>
            <a:ext cx="9144000" cy="3596640"/>
          </a:xfrm>
          <a:prstGeom prst="rect">
            <a:avLst/>
          </a:prstGeom>
        </p:spPr>
      </p:pic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314325" y="4362450"/>
            <a:ext cx="3365499" cy="2290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Noto Sans Symbols"/>
              <a:buNone/>
            </a:pPr>
            <a:endParaRPr sz="7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514350" marR="0" lvl="0" indent="-514350" algn="l" rtl="0">
              <a:lnSpc>
                <a:spcPct val="80000"/>
              </a:lnSpc>
              <a:spcBef>
                <a:spcPts val="14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Noto Sans Symbols"/>
              <a:buNone/>
            </a:pPr>
            <a:endParaRPr sz="7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Authoring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Data import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Peer review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Publication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Dissemination </a:t>
            </a:r>
            <a:b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11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	</a:t>
            </a:r>
          </a:p>
        </p:txBody>
      </p:sp>
      <p:sp>
        <p:nvSpPr>
          <p:cNvPr id="374" name="Shape 374"/>
          <p:cNvSpPr/>
          <p:nvPr/>
        </p:nvSpPr>
        <p:spPr>
          <a:xfrm>
            <a:off x="3905949" y="2424131"/>
            <a:ext cx="1001604" cy="101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6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375" name="Shape 375"/>
          <p:cNvSpPr/>
          <p:nvPr/>
        </p:nvSpPr>
        <p:spPr>
          <a:xfrm>
            <a:off x="112713" y="323850"/>
            <a:ext cx="8864599" cy="5540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Next-Gen taxonomy requires Next-Gen publishing </a:t>
            </a:r>
          </a:p>
        </p:txBody>
      </p:sp>
      <p:sp>
        <p:nvSpPr>
          <p:cNvPr id="376" name="Shape 376"/>
          <p:cNvSpPr/>
          <p:nvPr/>
        </p:nvSpPr>
        <p:spPr>
          <a:xfrm>
            <a:off x="5067947" y="4600263"/>
            <a:ext cx="3704094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All within a single online collaborative platform</a:t>
            </a:r>
          </a:p>
        </p:txBody>
      </p:sp>
      <p:sp>
        <p:nvSpPr>
          <p:cNvPr id="378" name="Shape 378"/>
          <p:cNvSpPr/>
          <p:nvPr/>
        </p:nvSpPr>
        <p:spPr>
          <a:xfrm>
            <a:off x="-1375340" y="281890"/>
            <a:ext cx="9144000" cy="6452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ARPHA-XML Workflow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16940"/>
            <a:ext cx="395207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935851" y="624689"/>
            <a:ext cx="3208149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hape 3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7678" y="1447800"/>
            <a:ext cx="3688303" cy="2968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07" y="1447800"/>
            <a:ext cx="3115535" cy="29686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360"/>
            <a:ext cx="9144000" cy="3596640"/>
          </a:xfrm>
          <a:prstGeom prst="rect">
            <a:avLst/>
          </a:prstGeom>
        </p:spPr>
      </p:pic>
      <p:sp>
        <p:nvSpPr>
          <p:cNvPr id="9" name="Shape 38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3992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9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Shape 38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19" y="3455225"/>
            <a:ext cx="3419383" cy="3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90"/>
          <p:cNvSpPr txBox="1"/>
          <p:nvPr/>
        </p:nvSpPr>
        <p:spPr>
          <a:xfrm>
            <a:off x="3259453" y="3811012"/>
            <a:ext cx="5935959" cy="30469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first</a:t>
            </a:r>
            <a:b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Open Science Journal publishing the </a:t>
            </a:r>
            <a:b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entire research cycle!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66" y="373306"/>
            <a:ext cx="8655834" cy="2705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28" y="0"/>
            <a:ext cx="96960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089" y="0"/>
            <a:ext cx="11921925" cy="817093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14" y="0"/>
            <a:ext cx="102783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3999" cy="118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3" name="Shape 353"/>
          <p:cNvSpPr txBox="1">
            <a:spLocks noGrp="1"/>
          </p:cNvSpPr>
          <p:nvPr>
            <p:ph type="ctrTitle"/>
          </p:nvPr>
        </p:nvSpPr>
        <p:spPr>
          <a:xfrm>
            <a:off x="0" y="162733"/>
            <a:ext cx="9143999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Forthcoming in March 2017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subTitle" idx="1"/>
          </p:nvPr>
        </p:nvSpPr>
        <p:spPr>
          <a:xfrm>
            <a:off x="536620" y="1756042"/>
            <a:ext cx="8242479" cy="3893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1000"/>
            </a:pPr>
            <a:r>
              <a:rPr lang="en-US" sz="6000" b="0" i="0" u="none" strike="noStrike" cap="none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Metabarcoding and Metagenomics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21000"/>
            </a:pPr>
            <a:r>
              <a:rPr lang="en-US" sz="6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journal</a:t>
            </a:r>
            <a:endParaRPr lang="en-US" sz="60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590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29158"/>
            <a:ext cx="9144000" cy="6083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1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829158"/>
            <a:ext cx="9144000" cy="6083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hape 4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409" y="829158"/>
            <a:ext cx="7405182" cy="5960326"/>
          </a:xfrm>
          <a:prstGeom prst="rect">
            <a:avLst/>
          </a:prstGeom>
          <a:noFill/>
          <a:ln>
            <a:noFill/>
          </a:ln>
          <a:effectLst>
            <a:outerShdw blurRad="508000" dist="76200" dir="2700000" algn="tl" rotWithShape="0">
              <a:prstClr val="black">
                <a:alpha val="16000"/>
              </a:prstClr>
            </a:outerShdw>
          </a:effectLst>
        </p:spPr>
      </p:pic>
      <p:sp>
        <p:nvSpPr>
          <p:cNvPr id="413" name="Shape 413"/>
          <p:cNvSpPr/>
          <p:nvPr/>
        </p:nvSpPr>
        <p:spPr>
          <a:xfrm>
            <a:off x="-869409" y="-81009"/>
            <a:ext cx="9144000" cy="9205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0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Step 1: </a:t>
            </a: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Start a manuscript</a:t>
            </a:r>
            <a:endParaRPr lang="en-US" sz="4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  <a:sym typeface="Verdan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16391"/>
            <a:ext cx="618767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06436" y="416391"/>
            <a:ext cx="2337565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422"/>
          <p:cNvCxnSpPr/>
          <p:nvPr/>
        </p:nvCxnSpPr>
        <p:spPr>
          <a:xfrm flipV="1">
            <a:off x="5902036" y="1283318"/>
            <a:ext cx="458775" cy="286864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7672"/>
            <a:ext cx="9144000" cy="60145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hape 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963" y="887784"/>
            <a:ext cx="8128355" cy="5960326"/>
          </a:xfrm>
          <a:prstGeom prst="rect">
            <a:avLst/>
          </a:prstGeom>
          <a:noFill/>
          <a:ln>
            <a:noFill/>
          </a:ln>
          <a:effectLst>
            <a:outerShdw blurRad="495300" dist="762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897671"/>
          </a:xfrm>
          <a:prstGeom prst="rect">
            <a:avLst/>
          </a:prstGeom>
        </p:spPr>
      </p:pic>
      <p:cxnSp>
        <p:nvCxnSpPr>
          <p:cNvPr id="422" name="Shape 422"/>
          <p:cNvCxnSpPr/>
          <p:nvPr/>
        </p:nvCxnSpPr>
        <p:spPr>
          <a:xfrm flipV="1">
            <a:off x="286129" y="1641931"/>
            <a:ext cx="443760" cy="297530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</p:cxnSp>
      <p:sp>
        <p:nvSpPr>
          <p:cNvPr id="15" name="Shape 413"/>
          <p:cNvSpPr/>
          <p:nvPr/>
        </p:nvSpPr>
        <p:spPr>
          <a:xfrm>
            <a:off x="-332640" y="-22230"/>
            <a:ext cx="9167256" cy="9205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0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Step 2: </a:t>
            </a: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Select article template</a:t>
            </a:r>
            <a:endParaRPr lang="en-US" sz="4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  <a:sym typeface="Verdana"/>
            </a:endParaRPr>
          </a:p>
        </p:txBody>
      </p:sp>
      <p:cxnSp>
        <p:nvCxnSpPr>
          <p:cNvPr id="21" name="Shape 422"/>
          <p:cNvCxnSpPr/>
          <p:nvPr/>
        </p:nvCxnSpPr>
        <p:spPr>
          <a:xfrm flipV="1">
            <a:off x="286129" y="6318533"/>
            <a:ext cx="443760" cy="297530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>
            <a:off x="0" y="443891"/>
            <a:ext cx="618767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844589" y="443891"/>
            <a:ext cx="1299413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97672"/>
            <a:ext cx="9144000" cy="60145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897671"/>
          </a:xfrm>
          <a:prstGeom prst="rect">
            <a:avLst/>
          </a:prstGeom>
        </p:spPr>
      </p:pic>
      <p:pic>
        <p:nvPicPr>
          <p:cNvPr id="14" name="Shape 4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868" y="897673"/>
            <a:ext cx="7790263" cy="5960326"/>
          </a:xfrm>
          <a:prstGeom prst="rect">
            <a:avLst/>
          </a:prstGeom>
          <a:noFill/>
          <a:ln>
            <a:noFill/>
          </a:ln>
          <a:effectLst>
            <a:outerShdw blurRad="749300" dist="762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8" name="Shape 413"/>
          <p:cNvSpPr/>
          <p:nvPr/>
        </p:nvSpPr>
        <p:spPr>
          <a:xfrm>
            <a:off x="-80132" y="-22229"/>
            <a:ext cx="7924721" cy="9205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0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Step 3: </a:t>
            </a: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Manuscript opened</a:t>
            </a:r>
            <a:endParaRPr lang="en-US" sz="40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  <a:sym typeface="Verdan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437016"/>
            <a:ext cx="618767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50195" y="437016"/>
            <a:ext cx="1993808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7672"/>
            <a:ext cx="9144000" cy="60145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1226"/>
          </a:xfrm>
          <a:prstGeom prst="rect">
            <a:avLst/>
          </a:prstGeom>
        </p:spPr>
      </p:pic>
      <p:pic>
        <p:nvPicPr>
          <p:cNvPr id="18" name="Shape 4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7672"/>
            <a:ext cx="9144000" cy="4753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468643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827722" y="468643"/>
            <a:ext cx="431627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413"/>
          <p:cNvSpPr/>
          <p:nvPr/>
        </p:nvSpPr>
        <p:spPr>
          <a:xfrm>
            <a:off x="-1859797" y="-28757"/>
            <a:ext cx="9144000" cy="9205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Invite Co-authors</a:t>
            </a:r>
            <a:endParaRPr lang="en-US" sz="4000" dirty="0">
              <a:solidFill>
                <a:srgbClr val="E95E59"/>
              </a:solidFill>
              <a:latin typeface="Helvetica Neue" charset="0"/>
              <a:ea typeface="Helvetica Neue" charset="0"/>
              <a:cs typeface="Helvetica Neue" charset="0"/>
              <a:sym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49132"/>
            <a:ext cx="2859437" cy="125536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86800" y="5649132"/>
            <a:ext cx="457200" cy="125536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hape 422"/>
          <p:cNvCxnSpPr/>
          <p:nvPr/>
        </p:nvCxnSpPr>
        <p:spPr>
          <a:xfrm flipH="1">
            <a:off x="4214154" y="1876425"/>
            <a:ext cx="487092" cy="295162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3" y="0"/>
            <a:ext cx="9153613" cy="777875"/>
          </a:xfrm>
          <a:prstGeom prst="rect">
            <a:avLst/>
          </a:prstGeom>
        </p:spPr>
      </p:pic>
      <p:sp>
        <p:nvSpPr>
          <p:cNvPr id="26" name="Shape 445"/>
          <p:cNvSpPr/>
          <p:nvPr/>
        </p:nvSpPr>
        <p:spPr>
          <a:xfrm>
            <a:off x="0" y="71522"/>
            <a:ext cx="8940799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Work with your co-authors &amp; peers online</a:t>
            </a:r>
          </a:p>
        </p:txBody>
      </p:sp>
      <p:pic>
        <p:nvPicPr>
          <p:cNvPr id="27" name="Shape 4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613" y="777875"/>
            <a:ext cx="9153614" cy="6032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Connector 27"/>
          <p:cNvCxnSpPr/>
          <p:nvPr/>
        </p:nvCxnSpPr>
        <p:spPr>
          <a:xfrm>
            <a:off x="0" y="416391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400081" y="416391"/>
            <a:ext cx="743921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" y="-105307"/>
            <a:ext cx="9144000" cy="911226"/>
          </a:xfrm>
          <a:prstGeom prst="rect">
            <a:avLst/>
          </a:prstGeom>
        </p:spPr>
      </p:pic>
      <p:pic>
        <p:nvPicPr>
          <p:cNvPr id="15" name="Shape 4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457" y="805916"/>
            <a:ext cx="8350763" cy="605208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-1041757" y="77731"/>
            <a:ext cx="9104242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Import a Figure or a Video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346650"/>
            <a:ext cx="48225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6688899" y="346650"/>
            <a:ext cx="2455103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805916"/>
            <a:ext cx="406457" cy="60520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57220" y="805916"/>
            <a:ext cx="386779" cy="60520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hape 422"/>
          <p:cNvCxnSpPr/>
          <p:nvPr/>
        </p:nvCxnSpPr>
        <p:spPr>
          <a:xfrm flipH="1">
            <a:off x="3354950" y="4257964"/>
            <a:ext cx="431959" cy="319896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1226"/>
          </a:xfrm>
          <a:prstGeom prst="rect">
            <a:avLst/>
          </a:prstGeom>
        </p:spPr>
      </p:pic>
      <p:pic>
        <p:nvPicPr>
          <p:cNvPr id="11" name="Shape 4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6" y="911224"/>
            <a:ext cx="9053205" cy="55360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521698"/>
            <a:ext cx="24022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Shape 460"/>
          <p:cNvSpPr txBox="1"/>
          <p:nvPr/>
        </p:nvSpPr>
        <p:spPr>
          <a:xfrm>
            <a:off x="109236" y="198536"/>
            <a:ext cx="9104242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Cited figures (</a:t>
            </a:r>
            <a:r>
              <a:rPr lang="en-US" sz="4000" dirty="0" err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rе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-)placed automatically</a:t>
            </a:r>
          </a:p>
        </p:txBody>
      </p:sp>
      <p:sp>
        <p:nvSpPr>
          <p:cNvPr id="16" name="Shape 451"/>
          <p:cNvSpPr/>
          <p:nvPr/>
        </p:nvSpPr>
        <p:spPr>
          <a:xfrm>
            <a:off x="0" y="6521610"/>
            <a:ext cx="9144000" cy="3363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" name="Shape 422"/>
          <p:cNvCxnSpPr/>
          <p:nvPr/>
        </p:nvCxnSpPr>
        <p:spPr>
          <a:xfrm flipH="1">
            <a:off x="5126374" y="2374711"/>
            <a:ext cx="431959" cy="319896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329" y="1664621"/>
            <a:ext cx="1317190" cy="1939981"/>
          </a:xfrm>
          <a:prstGeom prst="rect">
            <a:avLst/>
          </a:prstGeom>
          <a:effectLst>
            <a:outerShdw blurRad="381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839" y="760327"/>
            <a:ext cx="1213910" cy="1664948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12" y="624962"/>
            <a:ext cx="1262552" cy="1847739"/>
          </a:xfrm>
          <a:prstGeom prst="rect">
            <a:avLst/>
          </a:prstGeom>
          <a:effectLst>
            <a:outerShdw blurRad="317500" dist="76200" dir="3540000" sx="94000" sy="94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32" name="Shape 132" descr="K:\PENSOFT-JOURNALS-MANAGEMENT\Journal Covers\logo_whole-01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050" y="5978340"/>
            <a:ext cx="3472107" cy="67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530" y="5333430"/>
            <a:ext cx="2266225" cy="57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727" y="1096555"/>
            <a:ext cx="1295436" cy="1864518"/>
          </a:xfrm>
          <a:prstGeom prst="rect">
            <a:avLst/>
          </a:prstGeom>
          <a:effectLst>
            <a:outerShdw blurRad="3683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879" y="1557585"/>
            <a:ext cx="1316563" cy="1939057"/>
          </a:xfrm>
          <a:prstGeom prst="rect">
            <a:avLst/>
          </a:prstGeom>
          <a:effectLst>
            <a:outerShdw blurRad="2921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092" y="2146911"/>
            <a:ext cx="1322388" cy="1943100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50" y="2713038"/>
            <a:ext cx="1315616" cy="1939598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72" y="3327469"/>
            <a:ext cx="1301181" cy="1924080"/>
          </a:xfrm>
          <a:prstGeom prst="rect">
            <a:avLst/>
          </a:prstGeom>
          <a:effectLst>
            <a:outerShdw blurRad="4064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317" y="783253"/>
            <a:ext cx="2108690" cy="6592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78569" y="1864428"/>
            <a:ext cx="1188585" cy="296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91" y="1903358"/>
            <a:ext cx="1063256" cy="231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11" y="2832653"/>
            <a:ext cx="1236880" cy="2568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317" y="2201795"/>
            <a:ext cx="1315616" cy="1944766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394" y="2795893"/>
            <a:ext cx="1342408" cy="1860578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321" y="3358963"/>
            <a:ext cx="1290117" cy="1905811"/>
          </a:xfrm>
          <a:prstGeom prst="rect">
            <a:avLst/>
          </a:prstGeom>
          <a:effectLst>
            <a:outerShdw blurRad="393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269" y="3899793"/>
            <a:ext cx="1294635" cy="1905811"/>
          </a:xfrm>
          <a:prstGeom prst="rect">
            <a:avLst/>
          </a:prstGeom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92" y="3814308"/>
            <a:ext cx="1299723" cy="1906586"/>
          </a:xfrm>
          <a:prstGeom prst="rect">
            <a:avLst/>
          </a:prstGeom>
          <a:effectLst>
            <a:outerShdw blurRad="431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27" y="902774"/>
            <a:ext cx="1249280" cy="1689010"/>
          </a:xfrm>
          <a:prstGeom prst="rect">
            <a:avLst/>
          </a:prstGeom>
          <a:effectLst>
            <a:outerShdw blurRad="330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02" y="4947220"/>
            <a:ext cx="1735498" cy="239239"/>
          </a:xfrm>
          <a:prstGeom prst="rect">
            <a:avLst/>
          </a:prstGeom>
        </p:spPr>
      </p:pic>
      <p:sp>
        <p:nvSpPr>
          <p:cNvPr id="50" name="Shape 120"/>
          <p:cNvSpPr txBox="1">
            <a:spLocks/>
          </p:cNvSpPr>
          <p:nvPr/>
        </p:nvSpPr>
        <p:spPr>
          <a:xfrm>
            <a:off x="535832" y="-66510"/>
            <a:ext cx="9144000" cy="765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SzPct val="25000"/>
            </a:pPr>
            <a:r>
              <a:rPr lang="en-US" sz="4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Pensoft’s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Open Access Journals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0" y="345282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91572" y="345282"/>
            <a:ext cx="852428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394" y="4232497"/>
            <a:ext cx="1339144" cy="1976258"/>
          </a:xfrm>
          <a:prstGeom prst="rect">
            <a:avLst/>
          </a:prstGeom>
          <a:effectLst>
            <a:outerShdw blurRad="304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822" y="4795122"/>
            <a:ext cx="1295379" cy="1909763"/>
          </a:xfrm>
          <a:prstGeom prst="rect">
            <a:avLst/>
          </a:prstGeom>
          <a:effectLst>
            <a:outerShdw blurRad="4191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64447"/>
          </a:xfrm>
          <a:prstGeom prst="rect">
            <a:avLst/>
          </a:prstGeom>
        </p:spPr>
      </p:pic>
      <p:pic>
        <p:nvPicPr>
          <p:cNvPr id="16" name="Shape 4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4447"/>
            <a:ext cx="9144000" cy="470541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Shape 468"/>
          <p:cNvSpPr txBox="1"/>
          <p:nvPr/>
        </p:nvSpPr>
        <p:spPr>
          <a:xfrm>
            <a:off x="139484" y="182563"/>
            <a:ext cx="9104242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Direct Search &amp; Import of References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669857"/>
            <a:ext cx="2905932" cy="118814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86800" y="5669857"/>
            <a:ext cx="457200" cy="118814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05932" y="5669857"/>
            <a:ext cx="5780868" cy="11881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455137"/>
            <a:ext cx="27896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981936" y="503872"/>
            <a:ext cx="178230" cy="1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hape 422"/>
          <p:cNvCxnSpPr/>
          <p:nvPr/>
        </p:nvCxnSpPr>
        <p:spPr>
          <a:xfrm flipH="1">
            <a:off x="5580386" y="2223457"/>
            <a:ext cx="431959" cy="319896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47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91" y="911226"/>
            <a:ext cx="9148991" cy="494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1226"/>
          </a:xfrm>
          <a:prstGeom prst="rect">
            <a:avLst/>
          </a:prstGeom>
        </p:spPr>
      </p:pic>
      <p:sp>
        <p:nvSpPr>
          <p:cNvPr id="476" name="Shape 476"/>
          <p:cNvSpPr txBox="1"/>
          <p:nvPr/>
        </p:nvSpPr>
        <p:spPr>
          <a:xfrm>
            <a:off x="-846004" y="178578"/>
            <a:ext cx="9153981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Mandatory Validation Step </a:t>
            </a:r>
          </a:p>
        </p:txBody>
      </p:sp>
      <p:cxnSp>
        <p:nvCxnSpPr>
          <p:cNvPr id="477" name="Shape 477"/>
          <p:cNvCxnSpPr/>
          <p:nvPr/>
        </p:nvCxnSpPr>
        <p:spPr>
          <a:xfrm>
            <a:off x="-1409812" y="6303001"/>
            <a:ext cx="418663" cy="2818"/>
          </a:xfrm>
          <a:prstGeom prst="straightConnector1">
            <a:avLst/>
          </a:prstGeom>
          <a:noFill/>
          <a:ln w="63500" cap="rnd" cmpd="sng">
            <a:solidFill>
              <a:schemeClr val="lt1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0" y="451152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863313" y="451151"/>
            <a:ext cx="2280689" cy="1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422"/>
          <p:cNvCxnSpPr/>
          <p:nvPr/>
        </p:nvCxnSpPr>
        <p:spPr>
          <a:xfrm flipH="1">
            <a:off x="1846909" y="5413994"/>
            <a:ext cx="431959" cy="319896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7388"/>
            <a:ext cx="9144000" cy="101061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1226"/>
          </a:xfrm>
          <a:prstGeom prst="rect">
            <a:avLst/>
          </a:prstGeom>
        </p:spPr>
      </p:pic>
      <p:pic>
        <p:nvPicPr>
          <p:cNvPr id="10" name="Shape 4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11225"/>
            <a:ext cx="9144000" cy="591760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-1062749" y="155233"/>
            <a:ext cx="9153981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‘Embedded’ Copy-editor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27806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93790" y="427806"/>
            <a:ext cx="265021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92"/>
          <p:cNvSpPr/>
          <p:nvPr/>
        </p:nvSpPr>
        <p:spPr>
          <a:xfrm>
            <a:off x="0" y="726446"/>
            <a:ext cx="9144000" cy="61287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72167"/>
          </a:xfrm>
          <a:prstGeom prst="rect">
            <a:avLst/>
          </a:prstGeom>
        </p:spPr>
      </p:pic>
      <p:pic>
        <p:nvPicPr>
          <p:cNvPr id="15" name="Shape 4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071" y="750034"/>
            <a:ext cx="8517858" cy="6081622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/>
          <p:nvPr/>
        </p:nvSpPr>
        <p:spPr>
          <a:xfrm>
            <a:off x="-1980656" y="26923"/>
            <a:ext cx="9144000" cy="777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Revision History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395150"/>
            <a:ext cx="5346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19625" y="395150"/>
            <a:ext cx="4524377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hape 422"/>
          <p:cNvCxnSpPr/>
          <p:nvPr/>
        </p:nvCxnSpPr>
        <p:spPr>
          <a:xfrm flipH="1" flipV="1">
            <a:off x="6725863" y="958337"/>
            <a:ext cx="311899" cy="323601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" y="0"/>
            <a:ext cx="9152778" cy="1078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4" y="1078978"/>
            <a:ext cx="9161553" cy="6129005"/>
          </a:xfrm>
          <a:prstGeom prst="rect">
            <a:avLst/>
          </a:prstGeom>
        </p:spPr>
      </p:pic>
      <p:sp>
        <p:nvSpPr>
          <p:cNvPr id="501" name="Shape 501"/>
          <p:cNvSpPr txBox="1">
            <a:spLocks noGrp="1"/>
          </p:cNvSpPr>
          <p:nvPr>
            <p:ph type="ctrTitle"/>
          </p:nvPr>
        </p:nvSpPr>
        <p:spPr>
          <a:xfrm>
            <a:off x="-17553" y="119506"/>
            <a:ext cx="9144000" cy="9052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Truly unique: Update your article anytime!</a:t>
            </a:r>
          </a:p>
        </p:txBody>
      </p:sp>
      <p:sp>
        <p:nvSpPr>
          <p:cNvPr id="503" name="Shape 503"/>
          <p:cNvSpPr/>
          <p:nvPr/>
        </p:nvSpPr>
        <p:spPr>
          <a:xfrm>
            <a:off x="5551714" y="5479869"/>
            <a:ext cx="2233749" cy="568234"/>
          </a:xfrm>
          <a:prstGeom prst="roundRect">
            <a:avLst>
              <a:gd name="adj" fmla="val 16667"/>
            </a:avLst>
          </a:prstGeom>
          <a:solidFill>
            <a:srgbClr val="E95E59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Update your article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81523"/>
            <a:ext cx="17188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5" y="114300"/>
            <a:ext cx="8489064" cy="674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" y="0"/>
            <a:ext cx="9152778" cy="1143000"/>
          </a:xfrm>
          <a:prstGeom prst="rect">
            <a:avLst/>
          </a:prstGeom>
        </p:spPr>
      </p:pic>
      <p:pic>
        <p:nvPicPr>
          <p:cNvPr id="508" name="Shape 508"/>
          <p:cNvPicPr preferRelativeResize="0">
            <a:picLocks noGrp="1"/>
          </p:cNvPicPr>
          <p:nvPr>
            <p:ph type="body" idx="1"/>
          </p:nvPr>
        </p:nvPicPr>
        <p:blipFill rotWithShape="1">
          <a:blip>
            <a:alphaModFix/>
          </a:blip>
          <a:srcRect/>
          <a:stretch/>
        </p:blipFill>
        <p:spPr>
          <a:xfrm>
            <a:off x="4567237" y="3858419"/>
            <a:ext cx="9524" cy="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>
            <a:alphaModFix/>
          </a:blip>
          <a:srcRect/>
          <a:stretch/>
        </p:blipFill>
        <p:spPr>
          <a:xfrm>
            <a:off x="4567237" y="3424237"/>
            <a:ext cx="9524" cy="95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01"/>
          <p:cNvSpPr txBox="1">
            <a:spLocks/>
          </p:cNvSpPr>
          <p:nvPr/>
        </p:nvSpPr>
        <p:spPr>
          <a:xfrm>
            <a:off x="443344" y="114300"/>
            <a:ext cx="8691878" cy="9052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lnSpc>
                <a:spcPct val="102500"/>
              </a:lnSpc>
              <a:buSzPct val="25000"/>
            </a:pPr>
            <a:r>
              <a:rPr lang="en-US" sz="29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Toolbox for scholarly publishing and dissemination of biodiversity data (ARPHA-</a:t>
            </a:r>
            <a:r>
              <a:rPr lang="en-US" sz="2900" dirty="0" err="1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BioDiv</a:t>
            </a:r>
            <a:r>
              <a:rPr lang="en-US" sz="29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47973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" y="0"/>
            <a:ext cx="9152778" cy="958187"/>
          </a:xfrm>
          <a:prstGeom prst="rect">
            <a:avLst/>
          </a:prstGeom>
        </p:spPr>
      </p:pic>
      <p:pic>
        <p:nvPicPr>
          <p:cNvPr id="14" name="Shape 5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58187"/>
            <a:ext cx="9144000" cy="495881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/>
          <p:nvPr/>
        </p:nvSpPr>
        <p:spPr>
          <a:xfrm>
            <a:off x="-391885" y="15592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Online Import of Structured Data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02917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79377" y="519247"/>
            <a:ext cx="1064625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5917004"/>
            <a:ext cx="9135222" cy="940996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hape 422"/>
          <p:cNvCxnSpPr/>
          <p:nvPr/>
        </p:nvCxnSpPr>
        <p:spPr>
          <a:xfrm flipH="1">
            <a:off x="6914383" y="1397125"/>
            <a:ext cx="393942" cy="251077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  <p:cxnSp>
        <p:nvCxnSpPr>
          <p:cNvPr id="20" name="Shape 422"/>
          <p:cNvCxnSpPr/>
          <p:nvPr/>
        </p:nvCxnSpPr>
        <p:spPr>
          <a:xfrm flipH="1">
            <a:off x="4375029" y="3673668"/>
            <a:ext cx="393942" cy="251077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  <p:cxnSp>
        <p:nvCxnSpPr>
          <p:cNvPr id="21" name="Shape 422"/>
          <p:cNvCxnSpPr/>
          <p:nvPr/>
        </p:nvCxnSpPr>
        <p:spPr>
          <a:xfrm flipH="1">
            <a:off x="3543131" y="1397126"/>
            <a:ext cx="393942" cy="251077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778" y="911223"/>
            <a:ext cx="9152778" cy="594677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" y="0"/>
            <a:ext cx="9152778" cy="912098"/>
          </a:xfrm>
          <a:prstGeom prst="rect">
            <a:avLst/>
          </a:prstGeom>
        </p:spPr>
      </p:pic>
      <p:pic>
        <p:nvPicPr>
          <p:cNvPr id="10" name="Shape 5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982" y="991668"/>
            <a:ext cx="8174036" cy="57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-984527" y="80444"/>
            <a:ext cx="9144000" cy="7503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Species 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ccurrence </a:t>
            </a: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ata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236" y="458695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620806" y="447402"/>
            <a:ext cx="2523198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56317" y="2344438"/>
            <a:ext cx="1917381" cy="1079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6317" y="3588848"/>
            <a:ext cx="1917381" cy="1388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56317" y="5142639"/>
            <a:ext cx="1917381" cy="1388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56317" y="254382"/>
            <a:ext cx="1917381" cy="19250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53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953" y="2652106"/>
            <a:ext cx="1655167" cy="5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3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775" y="420711"/>
            <a:ext cx="1499675" cy="14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5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5563" y="3868494"/>
            <a:ext cx="1598887" cy="82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5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5694" y="5557117"/>
            <a:ext cx="1716426" cy="54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5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1640"/>
            <a:ext cx="4432674" cy="6850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098"/>
            <a:ext cx="9144000" cy="6109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20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502917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785463" y="519247"/>
            <a:ext cx="135854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" name="Shape 552"/>
          <p:cNvSpPr txBox="1"/>
          <p:nvPr/>
        </p:nvSpPr>
        <p:spPr>
          <a:xfrm>
            <a:off x="-543193" y="218411"/>
            <a:ext cx="9153981" cy="5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Data Structured within the Text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36869" y="2681805"/>
            <a:ext cx="724988" cy="1828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967128"/>
            <a:ext cx="9144000" cy="6438060"/>
          </a:xfrm>
          <a:prstGeom prst="rect">
            <a:avLst/>
          </a:prstGeom>
        </p:spPr>
      </p:pic>
      <p:sp>
        <p:nvSpPr>
          <p:cNvPr id="140" name="Shape 140"/>
          <p:cNvSpPr txBox="1"/>
          <p:nvPr/>
        </p:nvSpPr>
        <p:spPr>
          <a:xfrm>
            <a:off x="524656" y="82445"/>
            <a:ext cx="8229600" cy="765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Pensoft’s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B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ooks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rogram</a:t>
            </a:r>
          </a:p>
        </p:txBody>
      </p:sp>
      <p:sp>
        <p:nvSpPr>
          <p:cNvPr id="142" name="Shape 142"/>
          <p:cNvSpPr/>
          <p:nvPr/>
        </p:nvSpPr>
        <p:spPr>
          <a:xfrm>
            <a:off x="819937" y="6298759"/>
            <a:ext cx="3653563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More than 1000 book titles since 1994</a:t>
            </a:r>
          </a:p>
        </p:txBody>
      </p:sp>
      <p:sp>
        <p:nvSpPr>
          <p:cNvPr id="143" name="Shape 143"/>
          <p:cNvSpPr/>
          <p:nvPr/>
        </p:nvSpPr>
        <p:spPr>
          <a:xfrm>
            <a:off x="5293437" y="6298758"/>
            <a:ext cx="2861361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Advanced Open Access Books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0410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517160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44873" y="517160"/>
            <a:ext cx="1099127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" y="0"/>
            <a:ext cx="9152778" cy="878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1" y="878475"/>
            <a:ext cx="9152657" cy="6265543"/>
          </a:xfrm>
          <a:prstGeom prst="rect">
            <a:avLst/>
          </a:prstGeom>
        </p:spPr>
      </p:pic>
      <p:pic>
        <p:nvPicPr>
          <p:cNvPr id="15" name="Shape 53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267" y="5256489"/>
            <a:ext cx="1278656" cy="127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066" y="5391840"/>
            <a:ext cx="1631219" cy="10597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431072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46520" y="447402"/>
            <a:ext cx="2697483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hape 561"/>
          <p:cNvCxnSpPr>
            <a:stCxn id="18" idx="3"/>
          </p:cNvCxnSpPr>
          <p:nvPr/>
        </p:nvCxnSpPr>
        <p:spPr>
          <a:xfrm>
            <a:off x="7222067" y="2074704"/>
            <a:ext cx="838200" cy="309842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565" name="Shape 565"/>
          <p:cNvSpPr txBox="1"/>
          <p:nvPr/>
        </p:nvSpPr>
        <p:spPr>
          <a:xfrm>
            <a:off x="-1172575" y="137955"/>
            <a:ext cx="9153981" cy="545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Harvest and Re-use Data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20517" y="1956541"/>
            <a:ext cx="1801550" cy="236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420517" y="2243668"/>
            <a:ext cx="1801550" cy="236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hape 561"/>
          <p:cNvCxnSpPr/>
          <p:nvPr/>
        </p:nvCxnSpPr>
        <p:spPr>
          <a:xfrm flipH="1">
            <a:off x="4792134" y="2471526"/>
            <a:ext cx="645194" cy="289634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sp>
        <p:nvSpPr>
          <p:cNvPr id="570" name="Shape 570"/>
          <p:cNvSpPr/>
          <p:nvPr/>
        </p:nvSpPr>
        <p:spPr>
          <a:xfrm>
            <a:off x="0" y="937173"/>
            <a:ext cx="9164729" cy="5920827"/>
          </a:xfrm>
          <a:prstGeom prst="rect">
            <a:avLst/>
          </a:prstGeom>
          <a:solidFill>
            <a:srgbClr val="11154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119528" y="269307"/>
            <a:ext cx="8928847" cy="4998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Import an </a:t>
            </a:r>
            <a:r>
              <a:rPr lang="en-US" sz="36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Entire Manuscript </a:t>
            </a:r>
            <a:r>
              <a:rPr lang="en-US" sz="36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through API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02917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830419" y="485983"/>
            <a:ext cx="37882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4" y="1038493"/>
            <a:ext cx="7559040" cy="569366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5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204" y="943874"/>
            <a:ext cx="7445591" cy="5921268"/>
          </a:xfrm>
          <a:prstGeom prst="rect">
            <a:avLst/>
          </a:prstGeom>
          <a:noFill/>
          <a:ln>
            <a:noFill/>
          </a:ln>
          <a:effectLst>
            <a:outerShdw blurRad="495300" dist="762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sp>
        <p:nvSpPr>
          <p:cNvPr id="585" name="Shape 585"/>
          <p:cNvSpPr/>
          <p:nvPr/>
        </p:nvSpPr>
        <p:spPr>
          <a:xfrm>
            <a:off x="84667" y="354866"/>
            <a:ext cx="9163131" cy="4642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Create a Data Paper from GBIF EML Metadata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2917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hape 422"/>
          <p:cNvCxnSpPr/>
          <p:nvPr/>
        </p:nvCxnSpPr>
        <p:spPr>
          <a:xfrm flipV="1">
            <a:off x="3293215" y="5977224"/>
            <a:ext cx="304439" cy="409825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  <p:cxnSp>
        <p:nvCxnSpPr>
          <p:cNvPr id="11" name="Shape 422"/>
          <p:cNvCxnSpPr/>
          <p:nvPr/>
        </p:nvCxnSpPr>
        <p:spPr>
          <a:xfrm flipV="1">
            <a:off x="3898231" y="5977224"/>
            <a:ext cx="304439" cy="409825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101600" dist="25400" dir="2700000" sx="98000" sy="98000" algn="tl" rotWithShape="0">
              <a:prstClr val="black">
                <a:alpha val="46000"/>
              </a:prstClr>
            </a:outerShdw>
          </a:effectLst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724"/>
            <a:ext cx="9144000" cy="5549081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sp>
        <p:nvSpPr>
          <p:cNvPr id="577" name="Shape 577"/>
          <p:cNvSpPr/>
          <p:nvPr/>
        </p:nvSpPr>
        <p:spPr>
          <a:xfrm>
            <a:off x="0" y="6426200"/>
            <a:ext cx="9143998" cy="431799"/>
          </a:xfrm>
          <a:prstGeom prst="rect">
            <a:avLst/>
          </a:prstGeom>
          <a:solidFill>
            <a:srgbClr val="12103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25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103187" y="328890"/>
            <a:ext cx="8928847" cy="4998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Create a Data Paper from GBIF EML Metadata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02917"/>
            <a:ext cx="33514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765177" y="519247"/>
            <a:ext cx="37882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9" y="963617"/>
            <a:ext cx="8496274" cy="2468438"/>
          </a:xfrm>
          <a:prstGeom prst="rect">
            <a:avLst/>
          </a:prstGeom>
        </p:spPr>
      </p:pic>
      <p:pic>
        <p:nvPicPr>
          <p:cNvPr id="30" name="Shape 59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447" y="3584967"/>
            <a:ext cx="3035450" cy="206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4982" y="3997095"/>
            <a:ext cx="1275066" cy="1280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4982" y="5364490"/>
            <a:ext cx="1275066" cy="1280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4982" y="3217221"/>
            <a:ext cx="1275066" cy="684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762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Shape 601"/>
          <p:cNvSpPr/>
          <p:nvPr/>
        </p:nvSpPr>
        <p:spPr>
          <a:xfrm>
            <a:off x="75156" y="284381"/>
            <a:ext cx="9006969" cy="4998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Create a Data Paper from EML Metadata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7" y="3429380"/>
            <a:ext cx="1088716" cy="259762"/>
          </a:xfrm>
          <a:prstGeom prst="rect">
            <a:avLst/>
          </a:prstGeom>
        </p:spPr>
      </p:pic>
      <p:pic>
        <p:nvPicPr>
          <p:cNvPr id="27" name="Shape 596" descr="http://3.bp.blogspot.com/-Wpp0vCJQDHo/U_ZMorXEynI/AAAAAAAAA7Y/Y-f-3brn99k/s1600/GBIF_logo_short_form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904" y="4113461"/>
            <a:ext cx="898184" cy="95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9" y="5509553"/>
            <a:ext cx="749340" cy="948518"/>
          </a:xfrm>
          <a:prstGeom prst="rect">
            <a:avLst/>
          </a:prstGeom>
        </p:spPr>
      </p:pic>
      <p:pic>
        <p:nvPicPr>
          <p:cNvPr id="28" name="Shape 5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80545" y="3552084"/>
            <a:ext cx="3926451" cy="2312343"/>
          </a:xfrm>
          <a:prstGeom prst="rect">
            <a:avLst/>
          </a:prstGeom>
          <a:noFill/>
          <a:ln>
            <a:noFill/>
          </a:ln>
          <a:effectLst>
            <a:outerShdw blurRad="520700" dist="76200" dir="2700000" algn="tl" rotWithShape="0">
              <a:prstClr val="black">
                <a:alpha val="17000"/>
              </a:prst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8" y="-5667"/>
            <a:ext cx="7572829" cy="6863667"/>
          </a:xfrm>
          <a:prstGeom prst="rect">
            <a:avLst/>
          </a:prstGeom>
          <a:effectLst>
            <a:outerShdw blurRad="457200" dist="76200" dir="2700000" algn="tl" rotWithShape="0">
              <a:prstClr val="black">
                <a:alpha val="23000"/>
              </a:prstClr>
            </a:outerShdw>
          </a:effectLst>
        </p:spPr>
      </p:pic>
      <p:sp>
        <p:nvSpPr>
          <p:cNvPr id="608" name="Shape 608"/>
          <p:cNvSpPr/>
          <p:nvPr/>
        </p:nvSpPr>
        <p:spPr>
          <a:xfrm>
            <a:off x="3582346" y="6358801"/>
            <a:ext cx="3615976" cy="406913"/>
          </a:xfrm>
          <a:prstGeom prst="ellipse">
            <a:avLst/>
          </a:prstGeom>
          <a:solidFill>
            <a:schemeClr val="accent1">
              <a:alpha val="23921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62950" tIns="31475" rIns="62950" bIns="3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7160" y="5479525"/>
            <a:ext cx="6510803" cy="12861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77160" y="4298756"/>
            <a:ext cx="6510803" cy="128618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361" y="458695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5" name="Shape 615"/>
          <p:cNvGrpSpPr/>
          <p:nvPr/>
        </p:nvGrpSpPr>
        <p:grpSpPr>
          <a:xfrm>
            <a:off x="694385" y="911222"/>
            <a:ext cx="7937679" cy="5848090"/>
            <a:chOff x="694385" y="935866"/>
            <a:chExt cx="7937679" cy="5848090"/>
          </a:xfrm>
        </p:grpSpPr>
        <p:pic>
          <p:nvPicPr>
            <p:cNvPr id="617" name="Shape 6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4385" y="935866"/>
              <a:ext cx="7937679" cy="5848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Shape 618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3585" y="6335357"/>
              <a:ext cx="1130763" cy="414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Shape 619"/>
            <p:cNvSpPr/>
            <p:nvPr/>
          </p:nvSpPr>
          <p:spPr>
            <a:xfrm>
              <a:off x="6113169" y="3181081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0" name="Shape 620"/>
            <p:cNvSpPr/>
            <p:nvPr/>
          </p:nvSpPr>
          <p:spPr>
            <a:xfrm>
              <a:off x="6113169" y="2983605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6113169" y="3378557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2" name="Shape 622"/>
            <p:cNvSpPr/>
            <p:nvPr/>
          </p:nvSpPr>
          <p:spPr>
            <a:xfrm>
              <a:off x="6113169" y="2788373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3" name="Shape 623"/>
            <p:cNvSpPr/>
            <p:nvPr/>
          </p:nvSpPr>
          <p:spPr>
            <a:xfrm>
              <a:off x="3556712" y="3576032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3556712" y="3771264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5" name="Shape 625"/>
            <p:cNvSpPr/>
            <p:nvPr/>
          </p:nvSpPr>
          <p:spPr>
            <a:xfrm>
              <a:off x="1046408" y="2179666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6" name="Shape 626"/>
            <p:cNvSpPr/>
            <p:nvPr/>
          </p:nvSpPr>
          <p:spPr>
            <a:xfrm>
              <a:off x="1046408" y="2366313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7" name="Shape 627"/>
            <p:cNvSpPr/>
            <p:nvPr/>
          </p:nvSpPr>
          <p:spPr>
            <a:xfrm>
              <a:off x="1046408" y="4579394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>
              <a:off x="1046408" y="4770332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>
              <a:off x="1046408" y="3365678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0" name="Shape 630"/>
            <p:cNvSpPr/>
            <p:nvPr/>
          </p:nvSpPr>
          <p:spPr>
            <a:xfrm>
              <a:off x="3556712" y="3172491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>
              <a:off x="1046408" y="5385517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2" name="Shape 632"/>
            <p:cNvSpPr/>
            <p:nvPr/>
          </p:nvSpPr>
          <p:spPr>
            <a:xfrm>
              <a:off x="1046408" y="5185991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046408" y="6542360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34" name="Shape 634"/>
            <p:cNvSpPr/>
            <p:nvPr/>
          </p:nvSpPr>
          <p:spPr>
            <a:xfrm>
              <a:off x="3556712" y="3378557"/>
              <a:ext cx="1292181" cy="171718"/>
            </a:xfrm>
            <a:prstGeom prst="rect">
              <a:avLst/>
            </a:prstGeom>
            <a:solidFill>
              <a:srgbClr val="E95E59">
                <a:alpha val="14901"/>
              </a:srgbClr>
            </a:solidFill>
            <a:ln w="9525" cap="flat" cmpd="sng">
              <a:solidFill>
                <a:srgbClr val="E95E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35" name="Shape 635"/>
          <p:cNvSpPr/>
          <p:nvPr/>
        </p:nvSpPr>
        <p:spPr>
          <a:xfrm>
            <a:off x="240234" y="101667"/>
            <a:ext cx="5737211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Novel Article Formats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91507" y="97627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672030" y="455611"/>
            <a:ext cx="3474328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11221"/>
            <a:ext cx="9144000" cy="5946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361" y="458695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2" name="Shape 642"/>
          <p:cNvSpPr/>
          <p:nvPr/>
        </p:nvSpPr>
        <p:spPr>
          <a:xfrm>
            <a:off x="-139604" y="101610"/>
            <a:ext cx="73854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Flexible Article Templates</a:t>
            </a:r>
          </a:p>
        </p:txBody>
      </p:sp>
      <p:pic>
        <p:nvPicPr>
          <p:cNvPr id="643" name="Shape 6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368" y="911221"/>
            <a:ext cx="7824517" cy="5952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 flipH="1">
            <a:off x="6620806" y="458695"/>
            <a:ext cx="252319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905260"/>
            <a:ext cx="656010" cy="595274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82882" y="905260"/>
            <a:ext cx="656010" cy="595274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115187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61" y="575573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8" name="Shape 6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400" y="1151873"/>
            <a:ext cx="9151400" cy="44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/>
          <p:nvPr/>
        </p:nvSpPr>
        <p:spPr>
          <a:xfrm>
            <a:off x="-223736" y="-13751"/>
            <a:ext cx="9135035" cy="115259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The IUCN Red List Species Page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222725" y="575573"/>
            <a:ext cx="92127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93717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61" y="458695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4" name="Shape 654"/>
          <p:cNvSpPr/>
          <p:nvPr/>
        </p:nvSpPr>
        <p:spPr>
          <a:xfrm>
            <a:off x="-515639" y="-92368"/>
            <a:ext cx="9144000" cy="109595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The IUCN GISD Species Page</a:t>
            </a:r>
          </a:p>
        </p:txBody>
      </p:sp>
      <p:pic>
        <p:nvPicPr>
          <p:cNvPr id="655" name="Shape 6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8" y="910107"/>
            <a:ext cx="9141001" cy="5666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7617708" y="455609"/>
            <a:ext cx="15262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638"/>
            <a:ext cx="9144000" cy="5204325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5269939" y="5141228"/>
            <a:ext cx="2757022" cy="2441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rgbClr val="92D05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WHY?</a:t>
            </a:r>
          </a:p>
        </p:txBody>
      </p:sp>
      <p:sp>
        <p:nvSpPr>
          <p:cNvPr id="151" name="Shape 151"/>
          <p:cNvSpPr txBox="1"/>
          <p:nvPr/>
        </p:nvSpPr>
        <p:spPr>
          <a:xfrm flipH="1">
            <a:off x="-112712" y="674687"/>
            <a:ext cx="6761162" cy="322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-752475" y="1839913"/>
            <a:ext cx="174625" cy="314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94675" y="594704"/>
            <a:ext cx="9144000" cy="160135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CLAIM of this Presentation:</a:t>
            </a:r>
            <a:b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</a:br>
            <a:endParaRPr lang="en-US" sz="4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210" y="2535533"/>
            <a:ext cx="50891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Academic publishers create some bottlenecks that hamper progress in science!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116766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87980" y="1116766"/>
            <a:ext cx="2256020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"/>
            <a:ext cx="9144000" cy="13075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61" y="458695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765865" y="455609"/>
            <a:ext cx="378135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0" name="Shape 660"/>
          <p:cNvSpPr/>
          <p:nvPr/>
        </p:nvSpPr>
        <p:spPr>
          <a:xfrm>
            <a:off x="68752" y="-25495"/>
            <a:ext cx="9180000" cy="879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IUCN Species Page = Scholarly Publication?</a:t>
            </a:r>
          </a:p>
        </p:txBody>
      </p:sp>
      <p:pic>
        <p:nvPicPr>
          <p:cNvPr id="661" name="Shape 6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00992"/>
            <a:ext cx="9144000" cy="514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61" y="458695"/>
            <a:ext cx="47574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617708" y="455609"/>
            <a:ext cx="152629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Shape 667"/>
          <p:cNvSpPr txBox="1">
            <a:spLocks noGrp="1"/>
          </p:cNvSpPr>
          <p:nvPr>
            <p:ph type="ctrTitle"/>
          </p:nvPr>
        </p:nvSpPr>
        <p:spPr>
          <a:xfrm>
            <a:off x="-524091" y="-37673"/>
            <a:ext cx="9143998" cy="9791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Why publish SCPs and ASPs?</a:t>
            </a:r>
          </a:p>
        </p:txBody>
      </p:sp>
      <p:sp>
        <p:nvSpPr>
          <p:cNvPr id="668" name="Shape 668"/>
          <p:cNvSpPr txBox="1">
            <a:spLocks noGrp="1"/>
          </p:cNvSpPr>
          <p:nvPr>
            <p:ph type="subTitle" idx="1"/>
          </p:nvPr>
        </p:nvSpPr>
        <p:spPr>
          <a:xfrm>
            <a:off x="302470" y="1090755"/>
            <a:ext cx="8578483" cy="645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A</a:t>
            </a:r>
            <a:r>
              <a:rPr lang="en-US" sz="2300" b="0" i="0" u="none" strike="noStrike" cap="none" dirty="0">
                <a:solidFill>
                  <a:srgbClr val="40404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permanent scientific record</a:t>
            </a:r>
            <a:r>
              <a:rPr lang="en-US" sz="2300" b="0" i="0" u="none" strike="noStrike" cap="none" dirty="0">
                <a:solidFill>
                  <a:srgbClr val="40404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in a peer-reviewed journal 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E95E59"/>
              </a:buClr>
              <a:buSzPct val="110000"/>
              <a:buFont typeface="Arial"/>
              <a:buChar char="•"/>
            </a:pP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Citation</a:t>
            </a:r>
            <a:r>
              <a:rPr lang="en-US" sz="2300" b="0" i="0" u="none" strike="noStrike" cap="none" dirty="0">
                <a:solidFill>
                  <a:srgbClr val="40404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and</a:t>
            </a:r>
            <a:r>
              <a:rPr lang="en-US" sz="2300" b="0" i="0" u="none" strike="noStrike" cap="none" dirty="0">
                <a:solidFill>
                  <a:srgbClr val="40404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credit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E95E59"/>
              </a:buClr>
              <a:buSzPct val="110000"/>
              <a:buFont typeface="Arial"/>
              <a:buChar char="•"/>
            </a:pP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Collaborative</a:t>
            </a:r>
            <a:r>
              <a:rPr lang="en-US" sz="2300" b="0" i="0" u="none" strike="noStrike" cap="none" dirty="0">
                <a:solidFill>
                  <a:srgbClr val="40404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peer-review and assessment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E95E59"/>
              </a:buClr>
              <a:buSzPct val="110000"/>
              <a:buFont typeface="Arial"/>
              <a:buChar char="•"/>
            </a:pP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Expert engagement</a:t>
            </a:r>
            <a:r>
              <a:rPr lang="en-US" sz="23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(e.g. of taxonomists)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E95E59"/>
              </a:buClr>
              <a:buSzPct val="110000"/>
              <a:buFont typeface="Arial"/>
              <a:buChar char="•"/>
            </a:pP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Media-rich descriptions</a:t>
            </a:r>
            <a:r>
              <a:rPr lang="en-US" sz="23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of species of conservation importance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Publication in both </a:t>
            </a: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human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- (semantic HTML, PDF) and </a:t>
            </a: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machine-readable</a:t>
            </a:r>
            <a:r>
              <a:rPr lang="en-US" sz="23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(XML) format 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Article- and Sub-Article-Level</a:t>
            </a:r>
            <a:r>
              <a:rPr lang="en-US" sz="2300" b="1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Metrics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SzPct val="1100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Streamlined</a:t>
            </a:r>
            <a:r>
              <a:rPr lang="en-US" sz="23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continuous update</a:t>
            </a:r>
            <a:r>
              <a:rPr lang="en-US" sz="23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of IUCN Red List via ARPHA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E95E59"/>
              </a:buClr>
              <a:buSzPct val="110000"/>
              <a:buFont typeface="Arial"/>
              <a:buChar char="•"/>
            </a:pP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Dissemination</a:t>
            </a:r>
            <a:r>
              <a:rPr lang="en-US" sz="23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via the journals’ networks</a:t>
            </a: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E95E59"/>
              </a:buClr>
              <a:buSzPct val="110000"/>
              <a:buFont typeface="Arial"/>
              <a:buChar char="•"/>
            </a:pPr>
            <a:r>
              <a:rPr lang="en-US" sz="2300" b="1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Permanent archiving</a:t>
            </a:r>
            <a:r>
              <a:rPr lang="en-US" sz="23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in </a:t>
            </a:r>
            <a:r>
              <a:rPr lang="en-US" sz="2300" b="0" i="0" u="none" strike="noStrike" cap="none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PubMedCentral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, </a:t>
            </a:r>
            <a:r>
              <a:rPr lang="en-US" sz="2300" b="0" i="0" u="none" strike="noStrike" cap="none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Zenodo</a:t>
            </a:r>
            <a:r>
              <a:rPr lang="en-US" sz="23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, CLOCKSS</a:t>
            </a: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rgbClr val="404040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0"/>
            <a:ext cx="9143999" cy="1252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hape 193"/>
          <p:cNvSpPr txBox="1">
            <a:spLocks noGrp="1"/>
          </p:cNvSpPr>
          <p:nvPr>
            <p:ph type="subTitle" idx="1"/>
          </p:nvPr>
        </p:nvSpPr>
        <p:spPr>
          <a:xfrm>
            <a:off x="1" y="2178708"/>
            <a:ext cx="9143999" cy="689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87E02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Access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97" y="1328182"/>
            <a:ext cx="294405" cy="47431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4574518" y="4816249"/>
            <a:ext cx="0" cy="496451"/>
          </a:xfrm>
          <a:prstGeom prst="line">
            <a:avLst/>
          </a:prstGeom>
          <a:ln w="38100">
            <a:solidFill>
              <a:srgbClr val="6ADBCE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675508" y="1995126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616240" y="5312700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2616241" y="3650461"/>
            <a:ext cx="3792984" cy="1165788"/>
          </a:xfrm>
          <a:prstGeom prst="round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616240" y="5558773"/>
            <a:ext cx="379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SzPct val="25000"/>
            </a:pPr>
            <a:endParaRPr lang="en-US" sz="4000" dirty="0">
              <a:solidFill>
                <a:schemeClr val="bg1"/>
              </a:solidFill>
              <a:highlight>
                <a:srgbClr val="00FFFF"/>
              </a:highlight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16241" y="5455208"/>
            <a:ext cx="3792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buClr>
                <a:srgbClr val="404040"/>
              </a:buClr>
              <a:buSzPct val="25000"/>
            </a:pPr>
            <a:r>
              <a:rPr lang="en-US" sz="400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Science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574519" y="3154010"/>
            <a:ext cx="0" cy="496451"/>
          </a:xfrm>
          <a:prstGeom prst="line">
            <a:avLst/>
          </a:prstGeom>
          <a:ln w="38100">
            <a:solidFill>
              <a:schemeClr val="bg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4" name="Shape 674"/>
          <p:cNvSpPr txBox="1">
            <a:spLocks noGrp="1"/>
          </p:cNvSpPr>
          <p:nvPr>
            <p:ph type="ctrTitle"/>
          </p:nvPr>
        </p:nvSpPr>
        <p:spPr>
          <a:xfrm>
            <a:off x="-2" y="291394"/>
            <a:ext cx="9144001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Third Day: Let there be Open Science …</a:t>
            </a:r>
          </a:p>
        </p:txBody>
      </p:sp>
      <p:sp>
        <p:nvSpPr>
          <p:cNvPr id="15" name="Shape 193"/>
          <p:cNvSpPr txBox="1">
            <a:spLocks/>
          </p:cNvSpPr>
          <p:nvPr/>
        </p:nvSpPr>
        <p:spPr>
          <a:xfrm>
            <a:off x="-59269" y="3767953"/>
            <a:ext cx="9143999" cy="689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  <a:buClr>
                <a:srgbClr val="287E02"/>
              </a:buClr>
              <a:buSzPct val="25000"/>
            </a:pPr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Data</a:t>
            </a:r>
          </a:p>
          <a:p>
            <a:pPr>
              <a:spcBef>
                <a:spcPts val="1200"/>
              </a:spcBef>
              <a:buSzPct val="25000"/>
            </a:pPr>
            <a:endParaRPr lang="en-US" sz="3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>
              <a:spcBef>
                <a:spcPts val="1200"/>
              </a:spcBef>
              <a:buSzPct val="25000"/>
            </a:pPr>
            <a:endParaRPr lang="en-US" sz="3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algn="l">
              <a:spcBef>
                <a:spcPts val="1200"/>
              </a:spcBef>
              <a:buSzPct val="25000"/>
            </a:pPr>
            <a:endParaRPr lang="en-US" sz="3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algn="l">
              <a:spcBef>
                <a:spcPts val="1200"/>
              </a:spcBef>
              <a:buSzPct val="25000"/>
            </a:pPr>
            <a:endParaRPr lang="en-US" sz="3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algn="l">
              <a:spcBef>
                <a:spcPts val="1200"/>
              </a:spcBef>
              <a:buSzPct val="25000"/>
            </a:pPr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457200" indent="-457200" algn="l">
              <a:spcBef>
                <a:spcPts val="1200"/>
              </a:spcBef>
              <a:buSzPct val="101000"/>
              <a:buFont typeface="Noto Sans Symbols"/>
              <a:buNone/>
            </a:pPr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8"/>
            <a:ext cx="9146358" cy="5762272"/>
          </a:xfrm>
          <a:prstGeom prst="rect">
            <a:avLst/>
          </a:prstGeom>
        </p:spPr>
      </p:pic>
      <p:sp>
        <p:nvSpPr>
          <p:cNvPr id="690" name="Shape 690"/>
          <p:cNvSpPr txBox="1">
            <a:spLocks noGrp="1"/>
          </p:cNvSpPr>
          <p:nvPr>
            <p:ph type="ctrTitle"/>
          </p:nvPr>
        </p:nvSpPr>
        <p:spPr>
          <a:xfrm>
            <a:off x="46036" y="0"/>
            <a:ext cx="9144001" cy="10862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4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What is </a:t>
            </a:r>
            <a:r>
              <a:rPr lang="en-US" sz="5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54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5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54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cience?</a:t>
            </a:r>
          </a:p>
        </p:txBody>
      </p:sp>
      <p:sp>
        <p:nvSpPr>
          <p:cNvPr id="691" name="Shape 691"/>
          <p:cNvSpPr txBox="1">
            <a:spLocks noGrp="1"/>
          </p:cNvSpPr>
          <p:nvPr>
            <p:ph type="subTitle" idx="1"/>
          </p:nvPr>
        </p:nvSpPr>
        <p:spPr>
          <a:xfrm>
            <a:off x="354805" y="1257837"/>
            <a:ext cx="8526462" cy="32855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993300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>
              <a:solidFill>
                <a:srgbClr val="40404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3452" y="1241401"/>
            <a:ext cx="1491124" cy="10340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Open peer review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571231" y="1248693"/>
            <a:ext cx="1414819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Open funding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0684" y="5599485"/>
            <a:ext cx="1554481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Open innovation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5571482"/>
            <a:ext cx="158191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Open science evaluation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36" y="6541887"/>
            <a:ext cx="9097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Credit: </a:t>
            </a:r>
            <a:r>
              <a:rPr lang="en-US" sz="12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John Parsons, Library Journal 2016, adapted from J.-C. </a:t>
            </a:r>
            <a:r>
              <a:rPr lang="en-US" sz="1200" dirty="0" err="1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Burgelman’s</a:t>
            </a:r>
            <a:r>
              <a:rPr lang="en-US" sz="1200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 2015 presentation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algn="ctr"/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361" y="592197"/>
            <a:ext cx="850162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312102" y="589111"/>
            <a:ext cx="831899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5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"/>
            <a:ext cx="9144000" cy="1307592"/>
          </a:xfrm>
          <a:prstGeom prst="rect">
            <a:avLst/>
          </a:prstGeom>
        </p:spPr>
      </p:pic>
      <p:sp>
        <p:nvSpPr>
          <p:cNvPr id="698" name="Shape 698"/>
          <p:cNvSpPr txBox="1">
            <a:spLocks noGrp="1"/>
          </p:cNvSpPr>
          <p:nvPr>
            <p:ph type="ctrTitle"/>
          </p:nvPr>
        </p:nvSpPr>
        <p:spPr>
          <a:xfrm>
            <a:off x="1" y="0"/>
            <a:ext cx="9144000" cy="10862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2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</a:t>
            </a:r>
            <a:r>
              <a:rPr lang="en-US" sz="52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52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52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52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cience </a:t>
            </a:r>
            <a:r>
              <a:rPr lang="en-US" sz="52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Taxonomy</a:t>
            </a:r>
            <a:endParaRPr lang="en-US" sz="5200" b="0" i="0" u="none" strike="noStrike" cap="none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699" name="Shape 699"/>
          <p:cNvSpPr txBox="1">
            <a:spLocks noGrp="1"/>
          </p:cNvSpPr>
          <p:nvPr>
            <p:ph type="subTitle" idx="1"/>
          </p:nvPr>
        </p:nvSpPr>
        <p:spPr>
          <a:xfrm>
            <a:off x="354805" y="1257837"/>
            <a:ext cx="8526462" cy="32855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rgbClr val="993300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>
              <a:solidFill>
                <a:srgbClr val="40404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8" name="Shape 7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924" y="1307591"/>
            <a:ext cx="7221254" cy="5550409"/>
          </a:xfrm>
          <a:prstGeom prst="rect">
            <a:avLst/>
          </a:prstGeom>
          <a:noFill/>
          <a:ln>
            <a:noFill/>
          </a:ln>
          <a:effectLst>
            <a:outerShdw blurRad="469900" dist="76200" dir="2700000" algn="tl" rotWithShape="0">
              <a:prstClr val="black">
                <a:alpha val="17000"/>
              </a:prst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6791"/>
            <a:ext cx="9144000" cy="1319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"/>
            <a:ext cx="9144000" cy="13075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61" y="592197"/>
            <a:ext cx="850162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312102" y="589111"/>
            <a:ext cx="83189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3" name="Shape 683"/>
          <p:cNvSpPr txBox="1">
            <a:spLocks noGrp="1"/>
          </p:cNvSpPr>
          <p:nvPr>
            <p:ph type="ctrTitle"/>
          </p:nvPr>
        </p:nvSpPr>
        <p:spPr>
          <a:xfrm>
            <a:off x="46036" y="57875"/>
            <a:ext cx="9144001" cy="10862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4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What is </a:t>
            </a:r>
            <a:r>
              <a:rPr lang="en-US" sz="5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5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cience?</a:t>
            </a:r>
          </a:p>
        </p:txBody>
      </p:sp>
      <p:sp>
        <p:nvSpPr>
          <p:cNvPr id="684" name="Shape 684"/>
          <p:cNvSpPr txBox="1">
            <a:spLocks noGrp="1"/>
          </p:cNvSpPr>
          <p:nvPr>
            <p:ph type="subTitle" idx="1"/>
          </p:nvPr>
        </p:nvSpPr>
        <p:spPr>
          <a:xfrm>
            <a:off x="354805" y="1545190"/>
            <a:ext cx="8526462" cy="11532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Allows for the reproduction of research findings.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Enables transparency in research methodology.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Increases the researcher’s societal impact.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Saves money and time for both researchers and research institutions.</a:t>
            </a:r>
            <a:r>
              <a:rPr lang="en-US" dirty="0">
                <a:solidFill>
                  <a:srgbClr val="404040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 </a:t>
            </a:r>
          </a:p>
          <a:p>
            <a:pPr algn="r"/>
            <a:r>
              <a:rPr lang="en-US" dirty="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						</a:t>
            </a:r>
            <a:r>
              <a:rPr lang="en-US" sz="1800" dirty="0" err="1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Pontica</a:t>
            </a:r>
            <a:r>
              <a:rPr lang="en-US" sz="180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 et al. 2015</a:t>
            </a:r>
          </a:p>
          <a:p>
            <a:pPr marR="0" lvl="0" rtl="0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ct val="101000"/>
            </a:pPr>
            <a:r>
              <a:rPr lang="en-US" sz="4000" b="1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Collaborate rather than compete!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rgbClr val="993300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 dirty="0">
              <a:solidFill>
                <a:srgbClr val="40404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84" y="1453700"/>
            <a:ext cx="7118432" cy="4947027"/>
          </a:xfrm>
          <a:prstGeom prst="rect">
            <a:avLst/>
          </a:prstGeom>
          <a:effectLst>
            <a:outerShdw blurRad="469900" dist="762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"/>
            <a:ext cx="9144000" cy="13075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61" y="534322"/>
            <a:ext cx="265771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8" name="Shape 698"/>
          <p:cNvSpPr txBox="1">
            <a:spLocks noGrp="1"/>
          </p:cNvSpPr>
          <p:nvPr>
            <p:ph type="ctrTitle"/>
          </p:nvPr>
        </p:nvSpPr>
        <p:spPr>
          <a:xfrm>
            <a:off x="46036" y="0"/>
            <a:ext cx="9144001" cy="10862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EU </a:t>
            </a:r>
            <a:r>
              <a:rPr lang="en-US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O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pen </a:t>
            </a:r>
            <a:r>
              <a:rPr lang="en-US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cience </a:t>
            </a:r>
            <a:r>
              <a:rPr lang="en-US" sz="3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Policy Platform (OSPP)</a:t>
            </a:r>
            <a:endParaRPr lang="en-US" sz="3600" b="0" i="0" u="none" strike="noStrike" cap="none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699" name="Shape 699"/>
          <p:cNvSpPr txBox="1">
            <a:spLocks noGrp="1"/>
          </p:cNvSpPr>
          <p:nvPr>
            <p:ph type="subTitle" idx="1"/>
          </p:nvPr>
        </p:nvSpPr>
        <p:spPr>
          <a:xfrm>
            <a:off x="354805" y="1257837"/>
            <a:ext cx="8526462" cy="32855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rgbClr val="993300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3200" b="0" i="0" u="none" strike="noStrike" cap="none" dirty="0">
              <a:solidFill>
                <a:srgbClr val="40404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9311" y="6575214"/>
            <a:ext cx="7537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C2997"/>
                </a:solidFill>
              </a:rPr>
              <a:t>https://ec.europa.eu/research/swafs/pdf/pub_open_science/new_policy_initiative.pdf</a:t>
            </a:r>
          </a:p>
        </p:txBody>
      </p:sp>
    </p:spTree>
    <p:extLst>
      <p:ext uri="{BB962C8B-B14F-4D97-AF65-F5344CB8AC3E}">
        <p14:creationId xmlns:p14="http://schemas.microsoft.com/office/powerpoint/2010/main" val="757829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5430" cy="6858000"/>
          </a:xfrm>
          <a:prstGeom prst="rect">
            <a:avLst/>
          </a:prstGeom>
        </p:spPr>
      </p:pic>
      <p:sp>
        <p:nvSpPr>
          <p:cNvPr id="714" name="Shape 714"/>
          <p:cNvSpPr txBox="1">
            <a:spLocks noGrp="1"/>
          </p:cNvSpPr>
          <p:nvPr>
            <p:ph type="ctrTitle"/>
          </p:nvPr>
        </p:nvSpPr>
        <p:spPr>
          <a:xfrm>
            <a:off x="0" y="233362"/>
            <a:ext cx="9144000" cy="504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Publish the </a:t>
            </a: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W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hole </a:t>
            </a: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R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esearch </a:t>
            </a: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C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ycle</a:t>
            </a:r>
          </a:p>
        </p:txBody>
      </p:sp>
      <p:sp>
        <p:nvSpPr>
          <p:cNvPr id="716" name="Shape 716"/>
          <p:cNvSpPr/>
          <p:nvPr/>
        </p:nvSpPr>
        <p:spPr>
          <a:xfrm>
            <a:off x="2276256" y="6297057"/>
            <a:ext cx="7836407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257142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Credit: CC-BY Cameron </a:t>
            </a:r>
            <a:r>
              <a:rPr lang="en-US" sz="1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Neylon</a:t>
            </a:r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, modified by Daniel </a:t>
            </a:r>
            <a:r>
              <a:rPr lang="en-US" sz="1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Mietchen</a:t>
            </a:r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 (Wikimedia.org)</a:t>
            </a:r>
          </a:p>
        </p:txBody>
      </p:sp>
      <p:sp>
        <p:nvSpPr>
          <p:cNvPr id="2" name="Oval 1"/>
          <p:cNvSpPr/>
          <p:nvPr/>
        </p:nvSpPr>
        <p:spPr>
          <a:xfrm>
            <a:off x="1289786" y="1189392"/>
            <a:ext cx="1024402" cy="1024402"/>
          </a:xfrm>
          <a:prstGeom prst="ellipse">
            <a:avLst/>
          </a:prstGeom>
          <a:solidFill>
            <a:srgbClr val="E49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9786" y="1547303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Teaching</a:t>
            </a:r>
          </a:p>
        </p:txBody>
      </p:sp>
      <p:sp>
        <p:nvSpPr>
          <p:cNvPr id="8" name="Oval 7"/>
          <p:cNvSpPr/>
          <p:nvPr/>
        </p:nvSpPr>
        <p:spPr>
          <a:xfrm>
            <a:off x="3998610" y="5049123"/>
            <a:ext cx="1024402" cy="1024402"/>
          </a:xfrm>
          <a:prstGeom prst="ellipse">
            <a:avLst/>
          </a:prstGeom>
          <a:solidFill>
            <a:srgbClr val="E49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98610" y="5407034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Teaching</a:t>
            </a:r>
          </a:p>
        </p:txBody>
      </p:sp>
      <p:sp>
        <p:nvSpPr>
          <p:cNvPr id="11" name="Oval 10"/>
          <p:cNvSpPr/>
          <p:nvPr/>
        </p:nvSpPr>
        <p:spPr>
          <a:xfrm>
            <a:off x="1289786" y="5049123"/>
            <a:ext cx="1024402" cy="1024402"/>
          </a:xfrm>
          <a:prstGeom prst="ellipse">
            <a:avLst/>
          </a:prstGeom>
          <a:solidFill>
            <a:srgbClr val="A6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89786" y="5407034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Outreach</a:t>
            </a:r>
          </a:p>
        </p:txBody>
      </p:sp>
      <p:sp>
        <p:nvSpPr>
          <p:cNvPr id="13" name="Oval 12"/>
          <p:cNvSpPr/>
          <p:nvPr/>
        </p:nvSpPr>
        <p:spPr>
          <a:xfrm>
            <a:off x="6748601" y="5049123"/>
            <a:ext cx="1024402" cy="102440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87033" y="5438615"/>
            <a:ext cx="1347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Administration</a:t>
            </a:r>
          </a:p>
        </p:txBody>
      </p:sp>
      <p:sp>
        <p:nvSpPr>
          <p:cNvPr id="15" name="Oval 14"/>
          <p:cNvSpPr/>
          <p:nvPr/>
        </p:nvSpPr>
        <p:spPr>
          <a:xfrm>
            <a:off x="5352938" y="1792301"/>
            <a:ext cx="1024402" cy="102440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74182" y="2150212"/>
            <a:ext cx="134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Develop</a:t>
            </a:r>
          </a:p>
        </p:txBody>
      </p:sp>
      <p:sp>
        <p:nvSpPr>
          <p:cNvPr id="17" name="Oval 16"/>
          <p:cNvSpPr/>
          <p:nvPr/>
        </p:nvSpPr>
        <p:spPr>
          <a:xfrm>
            <a:off x="2080348" y="3139838"/>
            <a:ext cx="1024402" cy="102440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01592" y="3497749"/>
            <a:ext cx="134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9" name="Oval 18"/>
          <p:cNvSpPr/>
          <p:nvPr/>
        </p:nvSpPr>
        <p:spPr>
          <a:xfrm>
            <a:off x="2623615" y="1773611"/>
            <a:ext cx="1024402" cy="1024402"/>
          </a:xfrm>
          <a:prstGeom prst="ellipse">
            <a:avLst/>
          </a:prstGeom>
          <a:solidFill>
            <a:srgbClr val="A6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23615" y="2131522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Read</a:t>
            </a:r>
          </a:p>
        </p:txBody>
      </p:sp>
      <p:sp>
        <p:nvSpPr>
          <p:cNvPr id="21" name="Oval 20"/>
          <p:cNvSpPr/>
          <p:nvPr/>
        </p:nvSpPr>
        <p:spPr>
          <a:xfrm>
            <a:off x="5937329" y="3129384"/>
            <a:ext cx="1024402" cy="1024402"/>
          </a:xfrm>
          <a:prstGeom prst="ellipse">
            <a:avLst/>
          </a:prstGeom>
          <a:solidFill>
            <a:srgbClr val="A6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37329" y="3487295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Fund</a:t>
            </a:r>
          </a:p>
        </p:txBody>
      </p:sp>
      <p:sp>
        <p:nvSpPr>
          <p:cNvPr id="23" name="Oval 22"/>
          <p:cNvSpPr/>
          <p:nvPr/>
        </p:nvSpPr>
        <p:spPr>
          <a:xfrm>
            <a:off x="6769226" y="1189392"/>
            <a:ext cx="1024402" cy="10244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769226" y="1547303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</a:t>
            </a:r>
          </a:p>
        </p:txBody>
      </p:sp>
      <p:sp>
        <p:nvSpPr>
          <p:cNvPr id="25" name="Oval 24"/>
          <p:cNvSpPr/>
          <p:nvPr/>
        </p:nvSpPr>
        <p:spPr>
          <a:xfrm>
            <a:off x="5352938" y="4497132"/>
            <a:ext cx="1024402" cy="10244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52938" y="4855043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27" name="Oval 26"/>
          <p:cNvSpPr/>
          <p:nvPr/>
        </p:nvSpPr>
        <p:spPr>
          <a:xfrm>
            <a:off x="3998610" y="1204243"/>
            <a:ext cx="1024402" cy="1024402"/>
          </a:xfrm>
          <a:prstGeom prst="ellipse">
            <a:avLst/>
          </a:prstGeom>
          <a:solidFill>
            <a:srgbClr val="E95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98610" y="1562154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Idea</a:t>
            </a:r>
          </a:p>
        </p:txBody>
      </p:sp>
      <p:sp>
        <p:nvSpPr>
          <p:cNvPr id="29" name="Oval 28"/>
          <p:cNvSpPr/>
          <p:nvPr/>
        </p:nvSpPr>
        <p:spPr>
          <a:xfrm>
            <a:off x="2640719" y="4502547"/>
            <a:ext cx="1024402" cy="1024402"/>
          </a:xfrm>
          <a:prstGeom prst="ellipse">
            <a:avLst/>
          </a:prstGeom>
          <a:solidFill>
            <a:srgbClr val="E95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640719" y="4860458"/>
            <a:ext cx="1024402" cy="30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4" name="Right Arrow 3"/>
          <p:cNvSpPr/>
          <p:nvPr/>
        </p:nvSpPr>
        <p:spPr>
          <a:xfrm rot="14743464">
            <a:off x="2749112" y="4171463"/>
            <a:ext cx="240369" cy="287688"/>
          </a:xfrm>
          <a:prstGeom prst="rightArrow">
            <a:avLst/>
          </a:prstGeom>
          <a:solidFill>
            <a:srgbClr val="E95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8023303">
            <a:off x="2749112" y="2833806"/>
            <a:ext cx="240369" cy="287688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872680">
            <a:off x="3673844" y="1836676"/>
            <a:ext cx="240369" cy="287688"/>
          </a:xfrm>
          <a:prstGeom prst="rightArrow">
            <a:avLst/>
          </a:prstGeom>
          <a:solidFill>
            <a:srgbClr val="A6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313263">
            <a:off x="5060875" y="1845226"/>
            <a:ext cx="240369" cy="287688"/>
          </a:xfrm>
          <a:prstGeom prst="rightArrow">
            <a:avLst/>
          </a:prstGeom>
          <a:solidFill>
            <a:srgbClr val="E95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4086852">
            <a:off x="6025998" y="2806508"/>
            <a:ext cx="240369" cy="287688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7200000">
            <a:off x="6032386" y="4164154"/>
            <a:ext cx="240369" cy="287688"/>
          </a:xfrm>
          <a:prstGeom prst="rightArrow">
            <a:avLst/>
          </a:prstGeom>
          <a:solidFill>
            <a:srgbClr val="A67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9220000">
            <a:off x="5095249" y="5130731"/>
            <a:ext cx="240369" cy="28768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2176563">
            <a:off x="3713819" y="5133648"/>
            <a:ext cx="240369" cy="287688"/>
          </a:xfrm>
          <a:prstGeom prst="rightArrow">
            <a:avLst/>
          </a:prstGeom>
          <a:solidFill>
            <a:srgbClr val="E49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360"/>
            <a:ext cx="9144000" cy="3596640"/>
          </a:xfrm>
          <a:prstGeom prst="rect">
            <a:avLst/>
          </a:prstGeom>
        </p:spPr>
      </p:pic>
      <p:sp>
        <p:nvSpPr>
          <p:cNvPr id="9" name="Shape 38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3992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959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9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Shape 38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19" y="3455225"/>
            <a:ext cx="3419383" cy="3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390"/>
          <p:cNvSpPr txBox="1"/>
          <p:nvPr/>
        </p:nvSpPr>
        <p:spPr>
          <a:xfrm>
            <a:off x="3259453" y="3811012"/>
            <a:ext cx="5935959" cy="30469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first</a:t>
            </a:r>
            <a:b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Open Science Journal publishing the </a:t>
            </a:r>
            <a:b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entire research cycle!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66" y="373306"/>
            <a:ext cx="8655834" cy="27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8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ctrTitle"/>
          </p:nvPr>
        </p:nvSpPr>
        <p:spPr>
          <a:xfrm>
            <a:off x="-94445" y="248346"/>
            <a:ext cx="9144000" cy="738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4074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RIO Journal</a:t>
            </a:r>
          </a:p>
        </p:txBody>
      </p:sp>
      <p:sp>
        <p:nvSpPr>
          <p:cNvPr id="722" name="Shape 722"/>
          <p:cNvSpPr/>
          <p:nvPr/>
        </p:nvSpPr>
        <p:spPr>
          <a:xfrm>
            <a:off x="601479" y="5965684"/>
            <a:ext cx="7950199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16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https://www.youtube.com/watch?v=2QKp4Ttpemw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651"/>
            <a:ext cx="9153159" cy="51425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502170" y="481153"/>
            <a:ext cx="9144000" cy="836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Do publishers really follow the extraordinar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ily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rapid 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progress in science?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9567"/>
            <a:ext cx="40640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92911" y="659567"/>
            <a:ext cx="2151089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526"/>
            <a:ext cx="9144000" cy="6909816"/>
          </a:xfrm>
          <a:prstGeom prst="rect">
            <a:avLst/>
          </a:prstGeom>
        </p:spPr>
      </p:pic>
      <p:sp>
        <p:nvSpPr>
          <p:cNvPr id="731" name="Shape 731"/>
          <p:cNvSpPr txBox="1"/>
          <p:nvPr/>
        </p:nvSpPr>
        <p:spPr>
          <a:xfrm>
            <a:off x="0" y="217610"/>
            <a:ext cx="9144000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400" b="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Six Unique Features of RIO</a:t>
            </a:r>
          </a:p>
        </p:txBody>
      </p:sp>
      <p:sp>
        <p:nvSpPr>
          <p:cNvPr id="732" name="Shape 732"/>
          <p:cNvSpPr txBox="1"/>
          <p:nvPr/>
        </p:nvSpPr>
        <p:spPr>
          <a:xfrm>
            <a:off x="0" y="1515649"/>
            <a:ext cx="9144000" cy="5187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RIO</a:t>
            </a:r>
            <a:r>
              <a:rPr lang="en-US" sz="2800" b="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28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publishes</a:t>
            </a:r>
            <a:r>
              <a:rPr lang="en-US" sz="2800" b="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all outputs </a:t>
            </a: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of the research cycle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Published on </a:t>
            </a: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ARPHA</a:t>
            </a:r>
            <a:r>
              <a:rPr lang="en-US" sz="28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, the first online collaborative platform supporting the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full life cycle of a manuscript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Entirely OPEN</a:t>
            </a:r>
            <a:r>
              <a:rPr lang="en-US" sz="2800" b="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author-</a:t>
            </a:r>
            <a:r>
              <a:rPr lang="en-US" sz="2800" dirty="0" err="1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organised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pre-submission</a:t>
            </a:r>
            <a:r>
              <a:rPr lang="en-US" sz="2800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and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community-sourced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post-publication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peer </a:t>
            </a:r>
            <a:r>
              <a:rPr lang="en-US" sz="2800" dirty="0" err="1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review</a:t>
            </a:r>
            <a:r>
              <a:rPr lang="en-US" sz="2800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</a:t>
            </a:r>
            <a:endParaRPr lang="en-US" sz="2800" b="0" dirty="0"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Calibri"/>
              <a:buChar char="•"/>
            </a:pP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Authors decide </a:t>
            </a: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how to peer review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their manuscripts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Authors can publish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article revisions anytime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Emphasises</a:t>
            </a:r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social engagement by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mapping research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to UN’s Sustainable Development Goals </a:t>
            </a:r>
            <a:r>
              <a:rPr lang="en-US" sz="28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(SDGs)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600" dirty="0">
              <a:solidFill>
                <a:srgbClr val="FFC00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15" y="3153687"/>
            <a:ext cx="5633685" cy="4225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96640"/>
          </a:xfrm>
          <a:prstGeom prst="rect">
            <a:avLst/>
          </a:prstGeom>
        </p:spPr>
      </p:pic>
      <p:sp>
        <p:nvSpPr>
          <p:cNvPr id="738" name="Shape 738"/>
          <p:cNvSpPr txBox="1"/>
          <p:nvPr/>
        </p:nvSpPr>
        <p:spPr>
          <a:xfrm>
            <a:off x="-457200" y="40768"/>
            <a:ext cx="9144000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400" b="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One Year of Success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x="106212" y="3637408"/>
            <a:ext cx="3404103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22D"/>
              </a:buClr>
              <a:buSzPct val="100000"/>
              <a:buFont typeface="Calibri"/>
              <a:buChar char="•"/>
            </a:pPr>
            <a:r>
              <a:rPr lang="en-US" sz="20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1</a:t>
            </a:r>
            <a:r>
              <a:rPr lang="en-US" sz="2000" b="0" baseline="3000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st</a:t>
            </a:r>
            <a:r>
              <a:rPr lang="en-US" sz="20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birthday on 2 Nov 2017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000" b="0" dirty="0">
              <a:solidFill>
                <a:srgbClr val="00022D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22D"/>
              </a:buClr>
              <a:buSzPct val="100000"/>
              <a:buFont typeface="Calibri"/>
              <a:buChar char="•"/>
            </a:pPr>
            <a:r>
              <a:rPr lang="en-US" sz="20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More than 100 articles published so far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dirty="0">
              <a:solidFill>
                <a:srgbClr val="00022D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22D"/>
              </a:buClr>
              <a:buSzPct val="100000"/>
              <a:buFont typeface="Calibri"/>
              <a:buChar char="•"/>
            </a:pPr>
            <a:r>
              <a:rPr lang="en-US" sz="20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Dedicated collections for projects and conferences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2432"/>
            <a:ext cx="628575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43801" y="502432"/>
            <a:ext cx="160019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2" y="268850"/>
            <a:ext cx="4085863" cy="4085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19" y="268850"/>
            <a:ext cx="3921881" cy="392188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7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7875"/>
            <a:ext cx="9144000" cy="53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26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04575"/>
            <a:ext cx="44805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8" name="Shape 748"/>
          <p:cNvSpPr/>
          <p:nvPr/>
        </p:nvSpPr>
        <p:spPr>
          <a:xfrm>
            <a:off x="-1819656" y="208037"/>
            <a:ext cx="89407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Open Peer Review</a:t>
            </a:r>
          </a:p>
        </p:txBody>
      </p:sp>
      <p:cxnSp>
        <p:nvCxnSpPr>
          <p:cNvPr id="750" name="Shape 750"/>
          <p:cNvCxnSpPr/>
          <p:nvPr/>
        </p:nvCxnSpPr>
        <p:spPr>
          <a:xfrm flipH="1">
            <a:off x="7688888" y="2511706"/>
            <a:ext cx="343942" cy="326235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" name="Straight Connector 9"/>
          <p:cNvCxnSpPr/>
          <p:nvPr/>
        </p:nvCxnSpPr>
        <p:spPr>
          <a:xfrm flipH="1">
            <a:off x="4901184" y="604575"/>
            <a:ext cx="424281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972"/>
            <a:ext cx="9144000" cy="3596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269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361" y="543466"/>
            <a:ext cx="50055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6" name="Shape 756"/>
          <p:cNvSpPr txBox="1"/>
          <p:nvPr/>
        </p:nvSpPr>
        <p:spPr>
          <a:xfrm>
            <a:off x="107504" y="156030"/>
            <a:ext cx="8601016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Giving back to the </a:t>
            </a:r>
            <a:r>
              <a:rPr lang="en-US" sz="44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</a:t>
            </a:r>
            <a:r>
              <a:rPr lang="en-US" sz="4400" b="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ommunity</a:t>
            </a:r>
          </a:p>
        </p:txBody>
      </p:sp>
      <p:sp>
        <p:nvSpPr>
          <p:cNvPr id="757" name="Shape 757"/>
          <p:cNvSpPr/>
          <p:nvPr/>
        </p:nvSpPr>
        <p:spPr>
          <a:xfrm>
            <a:off x="1907705" y="1242265"/>
            <a:ext cx="7236295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Publish your </a:t>
            </a:r>
            <a:r>
              <a:rPr lang="en-US" sz="3200" dirty="0">
                <a:solidFill>
                  <a:srgbClr val="CD4357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project </a:t>
            </a:r>
            <a:r>
              <a:rPr lang="en-US" sz="3200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or</a:t>
            </a:r>
            <a:r>
              <a:rPr lang="en-US" sz="3200" dirty="0">
                <a:solidFill>
                  <a:srgbClr val="CD4357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research group </a:t>
            </a:r>
            <a:r>
              <a:rPr lang="en-US" sz="32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outputs</a:t>
            </a:r>
            <a:r>
              <a:rPr lang="en-US" sz="320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</a:t>
            </a:r>
            <a:r>
              <a:rPr lang="en-US" sz="3200" b="0" dirty="0">
                <a:solidFill>
                  <a:srgbClr val="00022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in a special collection</a:t>
            </a:r>
          </a:p>
        </p:txBody>
      </p:sp>
      <p:sp>
        <p:nvSpPr>
          <p:cNvPr id="759" name="Shape 759"/>
          <p:cNvSpPr/>
          <p:nvPr/>
        </p:nvSpPr>
        <p:spPr>
          <a:xfrm>
            <a:off x="0" y="2583075"/>
            <a:ext cx="9144000" cy="7365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Shape 760"/>
          <p:cNvSpPr txBox="1"/>
          <p:nvPr/>
        </p:nvSpPr>
        <p:spPr>
          <a:xfrm>
            <a:off x="323528" y="2586706"/>
            <a:ext cx="8496944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What can you publish?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611560" y="3368205"/>
            <a:ext cx="3456383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Abstract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Idea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Presentation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Poster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Video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Infographic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4644007" y="3363133"/>
            <a:ext cx="4499992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Workshop Report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Hackathon</a:t>
            </a: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Report</a:t>
            </a:r>
          </a:p>
          <a:p>
            <a:pPr marL="360363" marR="0" lvl="0" indent="-360363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Policy Brief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Research Article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Calibri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Any other 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</a:pPr>
            <a:endParaRPr sz="3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394192" y="543466"/>
            <a:ext cx="1252728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865" y="2931632"/>
            <a:ext cx="207633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072132" y="2931632"/>
            <a:ext cx="208059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hape 7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04" y="1015458"/>
            <a:ext cx="1984691" cy="154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172"/>
            <a:ext cx="9144000" cy="6228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269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361" y="543465"/>
            <a:ext cx="454839" cy="1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292707" y="543465"/>
            <a:ext cx="2215973" cy="1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7" name="Shape 767"/>
          <p:cNvSpPr txBox="1">
            <a:spLocks noGrp="1"/>
          </p:cNvSpPr>
          <p:nvPr>
            <p:ph type="title"/>
          </p:nvPr>
        </p:nvSpPr>
        <p:spPr>
          <a:xfrm>
            <a:off x="88457" y="179312"/>
            <a:ext cx="7566572" cy="7283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Project Output Collections</a:t>
            </a:r>
            <a:endParaRPr sz="44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cxnSp>
        <p:nvCxnSpPr>
          <p:cNvPr id="6" name="Shape 422"/>
          <p:cNvCxnSpPr/>
          <p:nvPr/>
        </p:nvCxnSpPr>
        <p:spPr>
          <a:xfrm flipH="1">
            <a:off x="7911348" y="3048000"/>
            <a:ext cx="447561" cy="302832"/>
          </a:xfrm>
          <a:prstGeom prst="straightConnector1">
            <a:avLst/>
          </a:prstGeom>
          <a:noFill/>
          <a:ln w="63500" cap="rnd" cmpd="sng">
            <a:solidFill>
              <a:srgbClr val="E95E59"/>
            </a:solidFill>
            <a:prstDash val="solid"/>
            <a:round/>
            <a:headEnd type="none" w="med" len="med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269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61" y="543466"/>
            <a:ext cx="50055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546694" y="543466"/>
            <a:ext cx="2100226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767"/>
          <p:cNvSpPr txBox="1">
            <a:spLocks/>
          </p:cNvSpPr>
          <p:nvPr/>
        </p:nvSpPr>
        <p:spPr>
          <a:xfrm>
            <a:off x="-529130" y="179312"/>
            <a:ext cx="9155552" cy="7283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ct val="25000"/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EU BON Project Collection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80" y="5983067"/>
            <a:ext cx="1446803" cy="5219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32698"/>
            <a:ext cx="695001" cy="260349"/>
          </a:xfrm>
          <a:prstGeom prst="rect">
            <a:avLst/>
          </a:prstGeom>
          <a:solidFill>
            <a:srgbClr val="1E2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448999" y="1032698"/>
            <a:ext cx="695001" cy="260349"/>
          </a:xfrm>
          <a:prstGeom prst="rect">
            <a:avLst/>
          </a:prstGeom>
          <a:solidFill>
            <a:srgbClr val="1E2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Shape 7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747" y="1023554"/>
            <a:ext cx="7920506" cy="59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" y="1"/>
            <a:ext cx="9144000" cy="1361671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56367" y="850354"/>
            <a:ext cx="446553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767"/>
          <p:cNvSpPr txBox="1">
            <a:spLocks/>
          </p:cNvSpPr>
          <p:nvPr/>
        </p:nvSpPr>
        <p:spPr>
          <a:xfrm>
            <a:off x="246865" y="463978"/>
            <a:ext cx="8897135" cy="7283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ct val="25000"/>
            </a:pPr>
            <a:r>
              <a:rPr lang="en-US" sz="3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Today’s presentation published in RIO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99498" y="1079359"/>
            <a:ext cx="244502" cy="282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1672"/>
            <a:ext cx="9143999" cy="54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393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341" y="3351196"/>
            <a:ext cx="8107325" cy="305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90"/>
            <a:ext cx="9144000" cy="3596640"/>
          </a:xfrm>
          <a:prstGeom prst="rect">
            <a:avLst/>
          </a:prstGeom>
        </p:spPr>
      </p:pic>
      <p:sp>
        <p:nvSpPr>
          <p:cNvPr id="782" name="Shape 782"/>
          <p:cNvSpPr txBox="1"/>
          <p:nvPr/>
        </p:nvSpPr>
        <p:spPr>
          <a:xfrm>
            <a:off x="251519" y="381993"/>
            <a:ext cx="8712967" cy="2585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000" b="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We look forward to receiving your inspiring ideas and research outputs!</a:t>
            </a:r>
          </a:p>
        </p:txBody>
      </p:sp>
      <p:sp>
        <p:nvSpPr>
          <p:cNvPr id="784" name="Shape 784"/>
          <p:cNvSpPr/>
          <p:nvPr/>
        </p:nvSpPr>
        <p:spPr>
          <a:xfrm>
            <a:off x="3881742" y="6247600"/>
            <a:ext cx="1739579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riojournal.com</a:t>
            </a:r>
          </a:p>
        </p:txBody>
      </p:sp>
      <p:cxnSp>
        <p:nvCxnSpPr>
          <p:cNvPr id="9" name="Shape 422"/>
          <p:cNvCxnSpPr/>
          <p:nvPr/>
        </p:nvCxnSpPr>
        <p:spPr>
          <a:xfrm flipV="1">
            <a:off x="3727048" y="6315842"/>
            <a:ext cx="154694" cy="189130"/>
          </a:xfrm>
          <a:prstGeom prst="straightConnector1">
            <a:avLst/>
          </a:prstGeom>
          <a:noFill/>
          <a:ln w="38100" cap="rnd" cmpd="sng">
            <a:solidFill>
              <a:srgbClr val="223362"/>
            </a:solidFill>
            <a:prstDash val="solid"/>
            <a:round/>
            <a:headEnd type="none" w="med" len="med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5430" cy="6858000"/>
          </a:xfrm>
          <a:prstGeom prst="rect">
            <a:avLst/>
          </a:prstGeom>
        </p:spPr>
      </p:pic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506895" y="23044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7200" b="0" i="0" u="none" strike="noStrike" cap="none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But even this is not the end …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2" y="1280347"/>
            <a:ext cx="7958328" cy="50138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08176"/>
          </a:xfrm>
          <a:prstGeom prst="rect">
            <a:avLst/>
          </a:prstGeom>
        </p:spPr>
      </p:pic>
      <p:sp>
        <p:nvSpPr>
          <p:cNvPr id="798" name="Shape 798"/>
          <p:cNvSpPr txBox="1">
            <a:spLocks noGrp="1"/>
          </p:cNvSpPr>
          <p:nvPr>
            <p:ph type="title"/>
          </p:nvPr>
        </p:nvSpPr>
        <p:spPr>
          <a:xfrm>
            <a:off x="-1041722" y="155857"/>
            <a:ext cx="9144000" cy="11235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Information from </a:t>
            </a:r>
            <a:r>
              <a:rPr lang="en-US" sz="36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L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iterature</a:t>
            </a:r>
            <a:br>
              <a:rPr lang="en-US" sz="36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</a:br>
            <a:r>
              <a:rPr lang="en-US" sz="36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    Linked Open Data (LOD)</a:t>
            </a:r>
          </a:p>
        </p:txBody>
      </p:sp>
      <p:sp>
        <p:nvSpPr>
          <p:cNvPr id="799" name="Shape 799" descr="Bildergebnis für plazi logo"/>
          <p:cNvSpPr/>
          <p:nvPr/>
        </p:nvSpPr>
        <p:spPr>
          <a:xfrm>
            <a:off x="155575" y="-242887"/>
            <a:ext cx="1524000" cy="514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0" name="Shape 800" descr="Bildergebnis für plazi logo"/>
          <p:cNvSpPr/>
          <p:nvPr/>
        </p:nvSpPr>
        <p:spPr>
          <a:xfrm>
            <a:off x="307975" y="-90488"/>
            <a:ext cx="1524000" cy="514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877" y="6252480"/>
            <a:ext cx="1617279" cy="34586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-3710" y="474018"/>
            <a:ext cx="617168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516547" y="474018"/>
            <a:ext cx="262745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hape 422"/>
          <p:cNvCxnSpPr/>
          <p:nvPr/>
        </p:nvCxnSpPr>
        <p:spPr>
          <a:xfrm>
            <a:off x="810228" y="1041721"/>
            <a:ext cx="428263" cy="0"/>
          </a:xfrm>
          <a:prstGeom prst="straightConnector1">
            <a:avLst/>
          </a:prstGeom>
          <a:noFill/>
          <a:ln w="57150" cap="rnd" cmpd="sng">
            <a:solidFill>
              <a:srgbClr val="6ADBCE"/>
            </a:solidFill>
            <a:prstDash val="solid"/>
            <a:round/>
            <a:headEnd type="none" w="med" len="med"/>
            <a:tailEnd type="triangle" w="lg" len="lg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9" y="6294152"/>
            <a:ext cx="1299514" cy="3248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80831" y="67456"/>
            <a:ext cx="9144000" cy="836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Probably the best answer…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0566"/>
            <a:ext cx="9152641" cy="5847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0" y="1010566"/>
            <a:ext cx="91526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517160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92911" y="517160"/>
            <a:ext cx="2151089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9" y="972646"/>
            <a:ext cx="8929579" cy="562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759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-3710" y="474018"/>
            <a:ext cx="500559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0" name="Shape 810"/>
          <p:cNvSpPr txBox="1">
            <a:spLocks noGrp="1"/>
          </p:cNvSpPr>
          <p:nvPr>
            <p:ph type="title"/>
          </p:nvPr>
        </p:nvSpPr>
        <p:spPr>
          <a:xfrm>
            <a:off x="496849" y="56899"/>
            <a:ext cx="9144000" cy="12610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Open Biodiversity Knowledge Management System (OBKMS)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758" y="6252480"/>
            <a:ext cx="1617279" cy="3458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7708740" y="474018"/>
            <a:ext cx="143526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9" y="6294152"/>
            <a:ext cx="1299514" cy="32487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75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-3710" y="654469"/>
            <a:ext cx="698191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22105" y="654469"/>
            <a:ext cx="721895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" name="Shape 819"/>
          <p:cNvSpPr txBox="1">
            <a:spLocks noGrp="1"/>
          </p:cNvSpPr>
          <p:nvPr>
            <p:ph type="ctrTitle"/>
          </p:nvPr>
        </p:nvSpPr>
        <p:spPr>
          <a:xfrm>
            <a:off x="53044" y="86010"/>
            <a:ext cx="9013935" cy="1068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What is a </a:t>
            </a:r>
            <a:r>
              <a:rPr lang="en-US" sz="48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N</a:t>
            </a:r>
            <a:r>
              <a:rPr lang="en-US" sz="48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anopublication?</a:t>
            </a:r>
          </a:p>
        </p:txBody>
      </p:sp>
      <p:sp>
        <p:nvSpPr>
          <p:cNvPr id="820" name="Shape 820"/>
          <p:cNvSpPr txBox="1">
            <a:spLocks noGrp="1"/>
          </p:cNvSpPr>
          <p:nvPr>
            <p:ph type="subTitle" idx="1"/>
          </p:nvPr>
        </p:nvSpPr>
        <p:spPr>
          <a:xfrm>
            <a:off x="5727032" y="1386174"/>
            <a:ext cx="3339947" cy="33970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The smallest unit of publishable information: an assertion about anything that can be uniquely identified and attributed to its author.</a:t>
            </a:r>
          </a:p>
          <a:p>
            <a:pPr marL="0" marR="0" lvl="0" indent="0" algn="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888888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Groth</a:t>
            </a:r>
            <a:r>
              <a:rPr lang="en-US" sz="1600" b="0" i="0" u="none" strike="noStrike" cap="none" dirty="0">
                <a:solidFill>
                  <a:srgbClr val="888888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, Gibson, and </a:t>
            </a:r>
            <a:r>
              <a:rPr lang="en-US" sz="1600" b="0" i="0" u="none" strike="noStrike" cap="none" dirty="0" err="1">
                <a:solidFill>
                  <a:srgbClr val="888888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Velterop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b="0" i="0" u="none" strike="noStrike" cap="none" dirty="0">
                <a:solidFill>
                  <a:srgbClr val="888888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(2010)</a:t>
            </a:r>
          </a:p>
          <a:p>
            <a:pPr marL="457200" marR="0" lvl="1" indent="0" algn="r" rtl="0">
              <a:spcBef>
                <a:spcPts val="40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http://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www.nanopub.org</a:t>
            </a:r>
            <a:endParaRPr lang="en-US" sz="1600" b="0" i="0" u="none" strike="noStrike" cap="none" dirty="0">
              <a:solidFill>
                <a:srgbClr val="17365D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27032" y="3390097"/>
            <a:ext cx="3128210" cy="12925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ape 8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10" y="1307592"/>
            <a:ext cx="5593059" cy="482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90" y="1524598"/>
            <a:ext cx="4571510" cy="4571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75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-3710" y="627381"/>
            <a:ext cx="34059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786490" y="627381"/>
            <a:ext cx="357510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" name="Shape 829"/>
          <p:cNvSpPr txBox="1">
            <a:spLocks noGrp="1"/>
          </p:cNvSpPr>
          <p:nvPr>
            <p:ph type="title"/>
          </p:nvPr>
        </p:nvSpPr>
        <p:spPr>
          <a:xfrm>
            <a:off x="0" y="124757"/>
            <a:ext cx="9144000" cy="89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Anatomy of a </a:t>
            </a:r>
            <a:r>
              <a:rPr lang="en-US" sz="4800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</a:rPr>
              <a:t>N</a:t>
            </a:r>
            <a:r>
              <a:rPr lang="en-US" sz="48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anopublication</a:t>
            </a:r>
          </a:p>
        </p:txBody>
      </p:sp>
      <p:sp>
        <p:nvSpPr>
          <p:cNvPr id="830" name="Shape 830"/>
          <p:cNvSpPr/>
          <p:nvPr/>
        </p:nvSpPr>
        <p:spPr>
          <a:xfrm>
            <a:off x="5773178" y="6423894"/>
            <a:ext cx="2276201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Credit: </a:t>
            </a:r>
            <a:r>
              <a:rPr lang="en-US" sz="16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nanopub.org</a:t>
            </a:r>
          </a:p>
        </p:txBody>
      </p:sp>
      <p:sp>
        <p:nvSpPr>
          <p:cNvPr id="831" name="Shape 831"/>
          <p:cNvSpPr/>
          <p:nvPr/>
        </p:nvSpPr>
        <p:spPr>
          <a:xfrm>
            <a:off x="239087" y="1642285"/>
            <a:ext cx="5251508" cy="45756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57150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Tree RDF named graphs</a:t>
            </a:r>
          </a:p>
          <a:p>
            <a:pPr marL="0" marR="571500" lvl="0" indent="0" algn="l" rtl="0">
              <a:spcBef>
                <a:spcPts val="18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Cambria"/>
            </a:endParaRPr>
          </a:p>
          <a:p>
            <a:pPr marL="0" marR="571500" lvl="0" indent="0" algn="l" rtl="0">
              <a:spcBef>
                <a:spcPts val="180"/>
              </a:spcBef>
              <a:spcAft>
                <a:spcPts val="0"/>
              </a:spcAft>
              <a:buClr>
                <a:srgbClr val="E95E59"/>
              </a:buClr>
              <a:buSzPct val="100000"/>
              <a:buFont typeface="Calibri"/>
              <a:buAutoNum type="arabicPeriod"/>
            </a:pPr>
            <a:r>
              <a:rPr lang="en-US" sz="2400" b="1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The assertion</a:t>
            </a:r>
            <a:r>
              <a:rPr lang="en-US" sz="2400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:</a:t>
            </a:r>
            <a:r>
              <a:rPr lang="en-US" sz="2400" dirty="0">
                <a:solidFill>
                  <a:srgbClr val="780621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a statement linking two concepts (subject and object) via a third concept (predicate).</a:t>
            </a:r>
          </a:p>
          <a:p>
            <a:pPr marL="0" marR="571500" lvl="0" indent="0" algn="l" rtl="0">
              <a:spcBef>
                <a:spcPts val="0"/>
              </a:spcBef>
              <a:spcAft>
                <a:spcPts val="0"/>
              </a:spcAft>
              <a:buClr>
                <a:srgbClr val="E95E59"/>
              </a:buClr>
              <a:buSzPct val="100000"/>
              <a:buFont typeface="Calibri"/>
              <a:buAutoNum type="arabicPeriod"/>
            </a:pPr>
            <a:r>
              <a:rPr lang="en-US" sz="2400" b="1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The provenance</a:t>
            </a:r>
            <a:r>
              <a:rPr lang="en-US" sz="2400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some metadata to provide context for the assertion.</a:t>
            </a:r>
          </a:p>
          <a:p>
            <a:pPr marL="0" marR="571500" lvl="0" indent="0" algn="l" rtl="0">
              <a:spcBef>
                <a:spcPts val="0"/>
              </a:spcBef>
              <a:spcAft>
                <a:spcPts val="0"/>
              </a:spcAft>
              <a:buClr>
                <a:srgbClr val="E95E59"/>
              </a:buClr>
              <a:buSzPct val="100000"/>
              <a:buFont typeface="Calibri"/>
              <a:buAutoNum type="arabicPeriod"/>
            </a:pPr>
            <a:r>
              <a:rPr lang="en-US" sz="2400" b="1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The</a:t>
            </a:r>
            <a:r>
              <a:rPr lang="en-US" sz="2400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 </a:t>
            </a:r>
            <a:r>
              <a:rPr lang="en-US" sz="2400" b="1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publication information: 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metadata about the actual </a:t>
            </a:r>
            <a:r>
              <a:rPr lang="en-US" sz="24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nanopublication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 itself.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759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-3710" y="627381"/>
            <a:ext cx="698191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" name="Shape 829"/>
          <p:cNvSpPr txBox="1">
            <a:spLocks noGrp="1"/>
          </p:cNvSpPr>
          <p:nvPr>
            <p:ph type="title"/>
          </p:nvPr>
        </p:nvSpPr>
        <p:spPr>
          <a:xfrm>
            <a:off x="-960699" y="167198"/>
            <a:ext cx="9144000" cy="89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Acknowledgements</a:t>
            </a:r>
          </a:p>
        </p:txBody>
      </p:sp>
      <p:sp>
        <p:nvSpPr>
          <p:cNvPr id="831" name="Shape 831"/>
          <p:cNvSpPr/>
          <p:nvPr/>
        </p:nvSpPr>
        <p:spPr>
          <a:xfrm>
            <a:off x="239087" y="1642286"/>
            <a:ext cx="9090108" cy="2843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571500" lvl="2" indent="-342900">
              <a:spcBef>
                <a:spcPts val="18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Our numerous authors, reviewers, editors and partners</a:t>
            </a:r>
          </a:p>
          <a:p>
            <a:pPr marL="342900" marR="571500" lvl="2" indent="-342900">
              <a:spcBef>
                <a:spcPts val="18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Cambria"/>
              </a:rPr>
              <a:t>The staff 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of </a:t>
            </a: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Pensoft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 and </a:t>
            </a: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Plazi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 </a:t>
            </a:r>
          </a:p>
          <a:p>
            <a:pPr marL="342900" marR="571500" lvl="2" indent="-342900">
              <a:spcBef>
                <a:spcPts val="18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Slavena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 </a:t>
            </a: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Peneva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 for designing this presentation</a:t>
            </a:r>
          </a:p>
          <a:p>
            <a:pPr marL="342900" marR="571500" lvl="2" indent="-342900">
              <a:spcBef>
                <a:spcPts val="18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EU BON, BIG4, pro-</a:t>
            </a: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iBiosphere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, </a:t>
            </a: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ViBRANT</a:t>
            </a:r>
            <a:endParaRPr lang="en-US" sz="2400" dirty="0">
              <a:latin typeface="Helvetica Neue" charset="0"/>
              <a:ea typeface="Helvetica Neue" charset="0"/>
              <a:cs typeface="Helvetica Neue" charset="0"/>
              <a:sym typeface="Cambria"/>
            </a:endParaRPr>
          </a:p>
          <a:p>
            <a:pPr marL="342900" marR="571500" lvl="2" indent="-342900">
              <a:spcBef>
                <a:spcPts val="18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Helvetica Neue" charset="0"/>
                <a:ea typeface="Helvetica Neue" charset="0"/>
                <a:cs typeface="Helvetica Neue" charset="0"/>
                <a:sym typeface="Cambria"/>
              </a:rPr>
              <a:t>iDiv</a:t>
            </a:r>
            <a:r>
              <a:rPr lang="en-US" sz="2400" dirty="0">
                <a:latin typeface="Helvetica Neue" charset="0"/>
                <a:ea typeface="Helvetica Neue" charset="0"/>
                <a:cs typeface="Helvetica Neue" charset="0"/>
                <a:sym typeface="Cambria"/>
              </a:rPr>
              <a:t> Biodiversity Informatics Unit for inviting me for this lecture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539696" y="627381"/>
            <a:ext cx="2604304" cy="0"/>
          </a:xfrm>
          <a:prstGeom prst="line">
            <a:avLst/>
          </a:prstGeom>
          <a:ln w="9525" cap="rnd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76" y="4925615"/>
            <a:ext cx="1792206" cy="409531"/>
          </a:xfrm>
          <a:prstGeom prst="rect">
            <a:avLst/>
          </a:prstGeom>
        </p:spPr>
      </p:pic>
      <p:pic>
        <p:nvPicPr>
          <p:cNvPr id="18" name="Shape 8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7826" y="5677965"/>
            <a:ext cx="1700536" cy="8422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-3710" y="4423877"/>
            <a:ext cx="9332905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085" y="4877401"/>
            <a:ext cx="1650681" cy="595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69" y="4714633"/>
            <a:ext cx="1969012" cy="865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9" y="5874375"/>
            <a:ext cx="1681819" cy="420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26" y="5354951"/>
            <a:ext cx="1528091" cy="518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9869" y="5928560"/>
            <a:ext cx="2012616" cy="3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192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/>
        </p:nvSpPr>
        <p:spPr>
          <a:xfrm>
            <a:off x="1357849" y="378019"/>
            <a:ext cx="6900863" cy="708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34988" marR="0" lvl="0" indent="-534988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            Open Science!</a:t>
            </a:r>
          </a:p>
        </p:txBody>
      </p:sp>
      <p:sp>
        <p:nvSpPr>
          <p:cNvPr id="839" name="Shape 839"/>
          <p:cNvSpPr/>
          <p:nvPr/>
        </p:nvSpPr>
        <p:spPr>
          <a:xfrm>
            <a:off x="5370512" y="5283200"/>
            <a:ext cx="717550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n-U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PLAZI</a:t>
            </a:r>
          </a:p>
        </p:txBody>
      </p:sp>
      <p:pic>
        <p:nvPicPr>
          <p:cNvPr id="842" name="Shape 842" descr="BD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011" y="5283199"/>
            <a:ext cx="2459704" cy="716415"/>
          </a:xfrm>
          <a:prstGeom prst="rect">
            <a:avLst/>
          </a:prstGeom>
          <a:noFill/>
          <a:ln w="444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44" name="Shape 8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803" y="6277295"/>
            <a:ext cx="1580749" cy="420132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Shape 845"/>
          <p:cNvSpPr/>
          <p:nvPr/>
        </p:nvSpPr>
        <p:spPr>
          <a:xfrm>
            <a:off x="3505200" y="6280364"/>
            <a:ext cx="287786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iDiv</a:t>
            </a:r>
            <a:r>
              <a:rPr lang="en-US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Verdana"/>
              </a:rPr>
              <a:t> Lecture, 15 Feb 2017</a:t>
            </a:r>
          </a:p>
        </p:txBody>
      </p:sp>
      <p:pic>
        <p:nvPicPr>
          <p:cNvPr id="847" name="Shape 8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2736" y="6093199"/>
            <a:ext cx="1421264" cy="703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eart 2"/>
          <p:cNvSpPr/>
          <p:nvPr/>
        </p:nvSpPr>
        <p:spPr>
          <a:xfrm>
            <a:off x="2318612" y="309383"/>
            <a:ext cx="1043418" cy="864621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52010" y="5283200"/>
            <a:ext cx="2459705" cy="699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362" y="5283198"/>
            <a:ext cx="1941423" cy="710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62049"/>
            <a:ext cx="1640077" cy="4650570"/>
          </a:xfrm>
          <a:prstGeom prst="rect">
            <a:avLst/>
          </a:prstGeom>
          <a:solidFill>
            <a:srgbClr val="5A8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88427" y="1362049"/>
            <a:ext cx="1655573" cy="4650570"/>
          </a:xfrm>
          <a:prstGeom prst="rect">
            <a:avLst/>
          </a:prstGeom>
          <a:solidFill>
            <a:srgbClr val="5A8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398" y="6294152"/>
            <a:ext cx="1299514" cy="3248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9877" y="6192451"/>
            <a:ext cx="1464469" cy="528279"/>
          </a:xfrm>
          <a:prstGeom prst="rect">
            <a:avLst/>
          </a:prstGeom>
        </p:spPr>
      </p:pic>
      <p:grpSp>
        <p:nvGrpSpPr>
          <p:cNvPr id="24" name="Shape 840"/>
          <p:cNvGrpSpPr/>
          <p:nvPr/>
        </p:nvGrpSpPr>
        <p:grpSpPr>
          <a:xfrm>
            <a:off x="1640077" y="1362049"/>
            <a:ext cx="5848350" cy="4650570"/>
            <a:chOff x="1641764" y="1787438"/>
            <a:chExt cx="5413663" cy="4540625"/>
          </a:xfrm>
        </p:grpSpPr>
        <p:pic>
          <p:nvPicPr>
            <p:cNvPr id="25" name="Shape 841" descr="Thank you for your attention.jp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41764" y="1787438"/>
              <a:ext cx="5413663" cy="454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842" descr="BDJ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5648" y="5615887"/>
              <a:ext cx="2276883" cy="699478"/>
            </a:xfrm>
            <a:prstGeom prst="rect">
              <a:avLst/>
            </a:prstGeom>
            <a:noFill/>
            <a:ln w="4445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sp>
        <p:nvSpPr>
          <p:cNvPr id="27" name="Rectangle 26"/>
          <p:cNvSpPr/>
          <p:nvPr/>
        </p:nvSpPr>
        <p:spPr>
          <a:xfrm>
            <a:off x="2178648" y="5283196"/>
            <a:ext cx="2433067" cy="697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874" y="5294546"/>
            <a:ext cx="1874911" cy="686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/>
      <p:bldP spid="3" grpId="0" animBg="1"/>
      <p:bldP spid="6" grpId="0" animBg="1"/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90981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3999" cy="1181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Shape 179"/>
          <p:cNvSpPr txBox="1">
            <a:spLocks noGrp="1"/>
          </p:cNvSpPr>
          <p:nvPr>
            <p:ph type="ctrTitle"/>
          </p:nvPr>
        </p:nvSpPr>
        <p:spPr>
          <a:xfrm>
            <a:off x="502170" y="190531"/>
            <a:ext cx="9144001" cy="911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Academic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ublishing in </a:t>
            </a:r>
            <a:r>
              <a:rPr lang="en-US" sz="4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4000" b="0" i="0" u="none" strike="noStrike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ransition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subTitle" idx="1"/>
          </p:nvPr>
        </p:nvSpPr>
        <p:spPr>
          <a:xfrm>
            <a:off x="502170" y="1411437"/>
            <a:ext cx="8399783" cy="5780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Open access 		 Open science 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endParaRPr lang="en-US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Human-readable 	 Machine-readable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6ADBCE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Data publishing		 Data re-use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E95E59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Impact Factor		 Article-Level Metrics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92D050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Publishing 			 Technology-Driven</a:t>
            </a:r>
            <a:r>
              <a:rPr lang="en-US" sz="2800" dirty="0">
                <a:solidFill>
                  <a:srgbClr val="92D050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 </a:t>
            </a:r>
            <a:r>
              <a:rPr lang="en-US" sz="2800" b="0" i="0" u="none" strike="noStrike" cap="none" dirty="0">
                <a:solidFill>
                  <a:srgbClr val="92D050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Service</a:t>
            </a: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Clr>
                <a:srgbClr val="404040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Rambla"/>
              </a:rPr>
              <a:t>Technology		 Critical for journals’ survival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accent5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1000"/>
              <a:buFont typeface="Noto Sans Symbols"/>
              <a:buNone/>
            </a:pPr>
            <a:endParaRPr sz="2800" b="0" i="0" u="none" strike="noStrike" cap="none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Rambl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59567"/>
            <a:ext cx="502170" cy="0"/>
          </a:xfrm>
          <a:prstGeom prst="line">
            <a:avLst/>
          </a:prstGeom>
          <a:ln w="9525" cap="rnd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50624" y="659567"/>
            <a:ext cx="793376" cy="0"/>
          </a:xfrm>
          <a:prstGeom prst="line">
            <a:avLst/>
          </a:prstGeom>
          <a:ln w="9525" cap="rnd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12648" y="1683370"/>
            <a:ext cx="1412112" cy="0"/>
          </a:xfrm>
          <a:prstGeom prst="line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49256" y="2586196"/>
            <a:ext cx="77550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59889" y="3477446"/>
            <a:ext cx="1064871" cy="0"/>
          </a:xfrm>
          <a:prstGeom prst="line">
            <a:avLst/>
          </a:prstGeom>
          <a:ln w="38100">
            <a:solidFill>
              <a:srgbClr val="6ADBCE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16820" y="4419499"/>
            <a:ext cx="1307940" cy="0"/>
          </a:xfrm>
          <a:prstGeom prst="line">
            <a:avLst/>
          </a:prstGeom>
          <a:ln w="38100">
            <a:solidFill>
              <a:srgbClr val="E95E59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19109" y="5283097"/>
            <a:ext cx="1805651" cy="0"/>
          </a:xfrm>
          <a:prstGeom prst="line">
            <a:avLst/>
          </a:prstGeom>
          <a:ln w="38100">
            <a:solidFill>
              <a:srgbClr val="92D050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58005" y="6197496"/>
            <a:ext cx="1666755" cy="1"/>
          </a:xfrm>
          <a:prstGeom prst="line">
            <a:avLst/>
          </a:prstGeom>
          <a:ln w="38100">
            <a:solidFill>
              <a:schemeClr val="bg1"/>
            </a:solidFill>
            <a:tailEnd type="triangle" w="lg" len="lg"/>
          </a:ln>
          <a:effectLst>
            <a:reflection blurRad="762000" stA="40000" endPos="8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1606</Words>
  <Application>Microsoft Office PowerPoint</Application>
  <PresentationFormat>On-screen Show (4:3)</PresentationFormat>
  <Paragraphs>308</Paragraphs>
  <Slides>84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Calibri</vt:lpstr>
      <vt:lpstr>Cambria</vt:lpstr>
      <vt:lpstr>Helvetica Neue</vt:lpstr>
      <vt:lpstr>Noto Sans Symbols</vt:lpstr>
      <vt:lpstr>Rambla</vt:lpstr>
      <vt:lpstr>Times New Roman</vt:lpstr>
      <vt:lpstr>Verdana</vt:lpstr>
      <vt:lpstr>Presentation1</vt:lpstr>
      <vt:lpstr>From Open Access to  Open Science  from the Viewpoint  of a Scholarly Publisher</vt:lpstr>
      <vt:lpstr> Some facts about Pensoft</vt:lpstr>
      <vt:lpstr>PowerPoint Presentation</vt:lpstr>
      <vt:lpstr>PowerPoint Presentation</vt:lpstr>
      <vt:lpstr>PowerPoint Presentation</vt:lpstr>
      <vt:lpstr>WHY?</vt:lpstr>
      <vt:lpstr>Do publishers really follow the extraordinarily rapid progress in science?</vt:lpstr>
      <vt:lpstr>Probably the best answer…</vt:lpstr>
      <vt:lpstr>Academic Publishing in Transition</vt:lpstr>
      <vt:lpstr>Modernise  or perish!</vt:lpstr>
      <vt:lpstr>In the beginning was the Open Access…</vt:lpstr>
      <vt:lpstr>The Simplistic View on Open Access</vt:lpstr>
      <vt:lpstr>Open Access PDF: Nice, but not enough!</vt:lpstr>
      <vt:lpstr>The PDF/paper is an Impediment!  (even if they are Open Access)</vt:lpstr>
      <vt:lpstr>The XML as the first step to open content</vt:lpstr>
      <vt:lpstr>Why do XML markup?  </vt:lpstr>
      <vt:lpstr>PowerPoint Presentation</vt:lpstr>
      <vt:lpstr>Taxon profile in real time</vt:lpstr>
      <vt:lpstr>PowerPoint Presentation</vt:lpstr>
      <vt:lpstr>PowerPoint Presentation</vt:lpstr>
      <vt:lpstr>All fine, but where are the data?</vt:lpstr>
      <vt:lpstr>PowerPoint Presentation</vt:lpstr>
      <vt:lpstr>The Second Day:  Let data be open …</vt:lpstr>
      <vt:lpstr>How open data should look...</vt:lpstr>
      <vt:lpstr>Four Models of Open Data Publishing</vt:lpstr>
      <vt:lpstr>Now comes ARPHA</vt:lpstr>
      <vt:lpstr>PowerPoint Presentation</vt:lpstr>
      <vt:lpstr>PowerPoint Presentation</vt:lpstr>
      <vt:lpstr>         </vt:lpstr>
      <vt:lpstr>PowerPoint Presentation</vt:lpstr>
      <vt:lpstr>PowerPoint Presentation</vt:lpstr>
      <vt:lpstr>Forthcoming in March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Truly unique: Update your article anytime!</vt:lpstr>
      <vt:lpstr>PowerPoint Presentation</vt:lpstr>
      <vt:lpstr>PowerPoint Presentation</vt:lpstr>
      <vt:lpstr>Species Occurrence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publish SCPs and ASPs?</vt:lpstr>
      <vt:lpstr>The Third Day: Let there be Open Science …</vt:lpstr>
      <vt:lpstr>What is Open Science?</vt:lpstr>
      <vt:lpstr>The Open Science Taxonomy</vt:lpstr>
      <vt:lpstr>What is Open Science?</vt:lpstr>
      <vt:lpstr>EU Open Science Policy Platform (OSPP)</vt:lpstr>
      <vt:lpstr>Publish the Whole Research Cycle</vt:lpstr>
      <vt:lpstr>         </vt:lpstr>
      <vt:lpstr>The RIO Journal</vt:lpstr>
      <vt:lpstr>PowerPoint Presentation</vt:lpstr>
      <vt:lpstr>PowerPoint Presentation</vt:lpstr>
      <vt:lpstr>PowerPoint Presentation</vt:lpstr>
      <vt:lpstr>PowerPoint Presentation</vt:lpstr>
      <vt:lpstr>Project Output Collections</vt:lpstr>
      <vt:lpstr>PowerPoint Presentation</vt:lpstr>
      <vt:lpstr>PowerPoint Presentation</vt:lpstr>
      <vt:lpstr>PowerPoint Presentation</vt:lpstr>
      <vt:lpstr>But even this is not the end …</vt:lpstr>
      <vt:lpstr>Information from Literature     Linked Open Data (LOD)</vt:lpstr>
      <vt:lpstr>The Open Biodiversity Knowledge Management System (OBKMS)</vt:lpstr>
      <vt:lpstr>What is a Nanopublication?</vt:lpstr>
      <vt:lpstr>Anatomy of a Nanopublication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Open Access to Open Science from the Viewpoint  of a Scholarly Publisher</dc:title>
  <cp:lastModifiedBy>Lyubomir Penev</cp:lastModifiedBy>
  <cp:revision>73</cp:revision>
  <dcterms:modified xsi:type="dcterms:W3CDTF">2017-02-14T10:07:00Z</dcterms:modified>
</cp:coreProperties>
</file>